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 name="Google Shape;87;p1:notes"/>
          <p:cNvSpPr txBox="1"/>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Title of the Project</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g23dbb833e71_5_10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9" name="Google Shape;179;g23dbb833e71_5_10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23dbb833e71_5_110: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 name="Google Shape;189;g23dbb833e71_5_1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23dbb833e71_5_11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9" name="Google Shape;199;g23dbb833e71_5_1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g23dbb833e71_5_12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9" name="Google Shape;209;g23dbb833e71_5_1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221310cf128_1_50: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221310cf128_1_5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23dbb833e71_2_11: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23dbb833e71_2_1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23dbb833e71_2_29: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23dbb833e71_2_2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23dbb833e71_2_41: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23dbb833e71_2_4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23dbb833e71_2_54: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3dbb833e71_2_5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23dbb833e71_2_66: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23dbb833e71_2_6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 name="Shape 92"/>
        <p:cNvGrpSpPr/>
        <p:nvPr/>
      </p:nvGrpSpPr>
      <p:grpSpPr>
        <a:xfrm>
          <a:off x="0" y="0"/>
          <a:ext cx="0" cy="0"/>
          <a:chOff x="0" y="0"/>
          <a:chExt cx="0" cy="0"/>
        </a:xfrm>
      </p:grpSpPr>
      <p:sp>
        <p:nvSpPr>
          <p:cNvPr id="93" name="Google Shape;93;p2: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23dbb833e71_2_77: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23dbb833e71_2_7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g23dbb833e71_2_88: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23dbb833e71_2_8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 name="Shape 311"/>
        <p:cNvGrpSpPr/>
        <p:nvPr/>
      </p:nvGrpSpPr>
      <p:grpSpPr>
        <a:xfrm>
          <a:off x="0" y="0"/>
          <a:ext cx="0" cy="0"/>
          <a:chOff x="0" y="0"/>
          <a:chExt cx="0" cy="0"/>
        </a:xfrm>
      </p:grpSpPr>
      <p:sp>
        <p:nvSpPr>
          <p:cNvPr id="312" name="Google Shape;312;g23dbb833e71_2_114: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23dbb833e71_2_11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 name="Shape 323"/>
        <p:cNvGrpSpPr/>
        <p:nvPr/>
      </p:nvGrpSpPr>
      <p:grpSpPr>
        <a:xfrm>
          <a:off x="0" y="0"/>
          <a:ext cx="0" cy="0"/>
          <a:chOff x="0" y="0"/>
          <a:chExt cx="0" cy="0"/>
        </a:xfrm>
      </p:grpSpPr>
      <p:sp>
        <p:nvSpPr>
          <p:cNvPr id="324" name="Google Shape;324;g23dbb833e71_2_127: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23dbb833e71_2_12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23dbb833e71_2_139: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23dbb833e71_2_13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23dbb833e71_2_151: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23dbb833e71_2_15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23dbb833e71_2_162: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g23dbb833e71_2_16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 name="Shape 370"/>
        <p:cNvGrpSpPr/>
        <p:nvPr/>
      </p:nvGrpSpPr>
      <p:grpSpPr>
        <a:xfrm>
          <a:off x="0" y="0"/>
          <a:ext cx="0" cy="0"/>
          <a:chOff x="0" y="0"/>
          <a:chExt cx="0" cy="0"/>
        </a:xfrm>
      </p:grpSpPr>
      <p:sp>
        <p:nvSpPr>
          <p:cNvPr id="371" name="Google Shape;371;g23dbb833e71_2_174: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3dbb833e71_2_17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23dbb833e71_2_185: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23dbb833e71_2_18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23dbb833e71_2_198: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g23dbb833e71_2_19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p3: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g23dbb833e71_2_209: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23dbb833e71_2_20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23dbb833e71_3_7: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23dbb833e71_3_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7" name="Shape 427"/>
        <p:cNvGrpSpPr/>
        <p:nvPr/>
      </p:nvGrpSpPr>
      <p:grpSpPr>
        <a:xfrm>
          <a:off x="0" y="0"/>
          <a:ext cx="0" cy="0"/>
          <a:chOff x="0" y="0"/>
          <a:chExt cx="0" cy="0"/>
        </a:xfrm>
      </p:grpSpPr>
      <p:sp>
        <p:nvSpPr>
          <p:cNvPr id="428" name="Google Shape;428;g23dbb833e71_3_19: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23dbb833e71_3_1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23dbb833e71_3_30: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23dbb833e71_3_3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23dbb833e71_3_42: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g23dbb833e71_3_4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23dbb833e71_3_55: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23dbb833e71_3_5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23dbb833e71_3_70: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3dbb833e71_3_7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4" name="Shape 484"/>
        <p:cNvGrpSpPr/>
        <p:nvPr/>
      </p:nvGrpSpPr>
      <p:grpSpPr>
        <a:xfrm>
          <a:off x="0" y="0"/>
          <a:ext cx="0" cy="0"/>
          <a:chOff x="0" y="0"/>
          <a:chExt cx="0" cy="0"/>
        </a:xfrm>
      </p:grpSpPr>
      <p:sp>
        <p:nvSpPr>
          <p:cNvPr id="485" name="Google Shape;485;g23dbb833e71_3_81: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23dbb833e71_3_8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5" name="Shape 495"/>
        <p:cNvGrpSpPr/>
        <p:nvPr/>
      </p:nvGrpSpPr>
      <p:grpSpPr>
        <a:xfrm>
          <a:off x="0" y="0"/>
          <a:ext cx="0" cy="0"/>
          <a:chOff x="0" y="0"/>
          <a:chExt cx="0" cy="0"/>
        </a:xfrm>
      </p:grpSpPr>
      <p:sp>
        <p:nvSpPr>
          <p:cNvPr id="496" name="Google Shape;496;g221310cf128_1_18: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g221310cf128_1_18: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6" name="Shape 506"/>
        <p:cNvGrpSpPr/>
        <p:nvPr/>
      </p:nvGrpSpPr>
      <p:grpSpPr>
        <a:xfrm>
          <a:off x="0" y="0"/>
          <a:ext cx="0" cy="0"/>
          <a:chOff x="0" y="0"/>
          <a:chExt cx="0" cy="0"/>
        </a:xfrm>
      </p:grpSpPr>
      <p:sp>
        <p:nvSpPr>
          <p:cNvPr id="507" name="Google Shape;507;g23dbb833e71_4_1: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23dbb833e71_4_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23dbb833e71_2_1: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23dbb833e71_2_1: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2" name="Shape 522"/>
        <p:cNvGrpSpPr/>
        <p:nvPr/>
      </p:nvGrpSpPr>
      <p:grpSpPr>
        <a:xfrm>
          <a:off x="0" y="0"/>
          <a:ext cx="0" cy="0"/>
          <a:chOff x="0" y="0"/>
          <a:chExt cx="0" cy="0"/>
        </a:xfrm>
      </p:grpSpPr>
      <p:sp>
        <p:nvSpPr>
          <p:cNvPr id="523" name="Google Shape;523;g23dbb833e71_4_25: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g23dbb833e71_4_2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3" name="Shape 533"/>
        <p:cNvGrpSpPr/>
        <p:nvPr/>
      </p:nvGrpSpPr>
      <p:grpSpPr>
        <a:xfrm>
          <a:off x="0" y="0"/>
          <a:ext cx="0" cy="0"/>
          <a:chOff x="0" y="0"/>
          <a:chExt cx="0" cy="0"/>
        </a:xfrm>
      </p:grpSpPr>
      <p:sp>
        <p:nvSpPr>
          <p:cNvPr id="534" name="Google Shape;534;g23dbb833e71_4_40: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g23dbb833e71_4_4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p7: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p8: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p9: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p10: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1" name="Shape 591"/>
        <p:cNvGrpSpPr/>
        <p:nvPr/>
      </p:nvGrpSpPr>
      <p:grpSpPr>
        <a:xfrm>
          <a:off x="0" y="0"/>
          <a:ext cx="0" cy="0"/>
          <a:chOff x="0" y="0"/>
          <a:chExt cx="0" cy="0"/>
        </a:xfrm>
      </p:grpSpPr>
      <p:sp>
        <p:nvSpPr>
          <p:cNvPr id="592" name="Google Shape;592;g23dbb833e71_2_224: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23dbb833e71_2_22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4" name="Shape 604"/>
        <p:cNvGrpSpPr/>
        <p:nvPr/>
      </p:nvGrpSpPr>
      <p:grpSpPr>
        <a:xfrm>
          <a:off x="0" y="0"/>
          <a:ext cx="0" cy="0"/>
          <a:chOff x="0" y="0"/>
          <a:chExt cx="0" cy="0"/>
        </a:xfrm>
      </p:grpSpPr>
      <p:sp>
        <p:nvSpPr>
          <p:cNvPr id="605" name="Google Shape;605;g23dbb833e71_2_254: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23dbb833e71_2_25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7" name="Shape 617"/>
        <p:cNvGrpSpPr/>
        <p:nvPr/>
      </p:nvGrpSpPr>
      <p:grpSpPr>
        <a:xfrm>
          <a:off x="0" y="0"/>
          <a:ext cx="0" cy="0"/>
          <a:chOff x="0" y="0"/>
          <a:chExt cx="0" cy="0"/>
        </a:xfrm>
      </p:grpSpPr>
      <p:sp>
        <p:nvSpPr>
          <p:cNvPr id="618" name="Google Shape;618;p11: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1" name="Shape 631"/>
        <p:cNvGrpSpPr/>
        <p:nvPr/>
      </p:nvGrpSpPr>
      <p:grpSpPr>
        <a:xfrm>
          <a:off x="0" y="0"/>
          <a:ext cx="0" cy="0"/>
          <a:chOff x="0" y="0"/>
          <a:chExt cx="0" cy="0"/>
        </a:xfrm>
      </p:grpSpPr>
      <p:sp>
        <p:nvSpPr>
          <p:cNvPr id="632" name="Google Shape;632;p12: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 name="Shape 125"/>
        <p:cNvGrpSpPr/>
        <p:nvPr/>
      </p:nvGrpSpPr>
      <p:grpSpPr>
        <a:xfrm>
          <a:off x="0" y="0"/>
          <a:ext cx="0" cy="0"/>
          <a:chOff x="0" y="0"/>
          <a:chExt cx="0" cy="0"/>
        </a:xfrm>
      </p:grpSpPr>
      <p:sp>
        <p:nvSpPr>
          <p:cNvPr id="126" name="Google Shape;126;p4: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23dbb833e71_2_240: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g23dbb833e71_2_24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8" name="Shape 658"/>
        <p:cNvGrpSpPr/>
        <p:nvPr/>
      </p:nvGrpSpPr>
      <p:grpSpPr>
        <a:xfrm>
          <a:off x="0" y="0"/>
          <a:ext cx="0" cy="0"/>
          <a:chOff x="0" y="0"/>
          <a:chExt cx="0" cy="0"/>
        </a:xfrm>
      </p:grpSpPr>
      <p:sp>
        <p:nvSpPr>
          <p:cNvPr id="659" name="Google Shape;659;g23dbb833e71_2_267: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g23dbb833e71_2_267: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1" name="Shape 671"/>
        <p:cNvGrpSpPr/>
        <p:nvPr/>
      </p:nvGrpSpPr>
      <p:grpSpPr>
        <a:xfrm>
          <a:off x="0" y="0"/>
          <a:ext cx="0" cy="0"/>
          <a:chOff x="0" y="0"/>
          <a:chExt cx="0" cy="0"/>
        </a:xfrm>
      </p:grpSpPr>
      <p:sp>
        <p:nvSpPr>
          <p:cNvPr id="672" name="Google Shape;672;g23dbb833e71_2_280: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23dbb833e71_2_280: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4" name="Shape 684"/>
        <p:cNvGrpSpPr/>
        <p:nvPr/>
      </p:nvGrpSpPr>
      <p:grpSpPr>
        <a:xfrm>
          <a:off x="0" y="0"/>
          <a:ext cx="0" cy="0"/>
          <a:chOff x="0" y="0"/>
          <a:chExt cx="0" cy="0"/>
        </a:xfrm>
      </p:grpSpPr>
      <p:sp>
        <p:nvSpPr>
          <p:cNvPr id="685" name="Google Shape;685;g23dbb833e71_2_293: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23dbb833e71_2_293: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7" name="Shape 697"/>
        <p:cNvGrpSpPr/>
        <p:nvPr/>
      </p:nvGrpSpPr>
      <p:grpSpPr>
        <a:xfrm>
          <a:off x="0" y="0"/>
          <a:ext cx="0" cy="0"/>
          <a:chOff x="0" y="0"/>
          <a:chExt cx="0" cy="0"/>
        </a:xfrm>
      </p:grpSpPr>
      <p:sp>
        <p:nvSpPr>
          <p:cNvPr id="698" name="Google Shape;698;g23dbb833e71_2_306: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g23dbb833e71_2_30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0" name="Shape 710"/>
        <p:cNvGrpSpPr/>
        <p:nvPr/>
      </p:nvGrpSpPr>
      <p:grpSpPr>
        <a:xfrm>
          <a:off x="0" y="0"/>
          <a:ext cx="0" cy="0"/>
          <a:chOff x="0" y="0"/>
          <a:chExt cx="0" cy="0"/>
        </a:xfrm>
      </p:grpSpPr>
      <p:sp>
        <p:nvSpPr>
          <p:cNvPr id="711" name="Google Shape;711;g23dbb833e71_2_319: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g23dbb833e71_2_319: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3" name="Shape 723"/>
        <p:cNvGrpSpPr/>
        <p:nvPr/>
      </p:nvGrpSpPr>
      <p:grpSpPr>
        <a:xfrm>
          <a:off x="0" y="0"/>
          <a:ext cx="0" cy="0"/>
          <a:chOff x="0" y="0"/>
          <a:chExt cx="0" cy="0"/>
        </a:xfrm>
      </p:grpSpPr>
      <p:sp>
        <p:nvSpPr>
          <p:cNvPr id="724" name="Google Shape;724;g23dbb833e71_2_332: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g23dbb833e71_2_33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23dbb833e71_2_345:notes"/>
          <p:cNvSpPr/>
          <p:nvPr>
            <p:ph type="sldImg" idx="2"/>
          </p:nvPr>
        </p:nvSpPr>
        <p:spPr>
          <a:xfrm>
            <a:off x="407988" y="696913"/>
            <a:ext cx="61959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23dbb833e71_2_345: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9" name="Shape 749"/>
        <p:cNvGrpSpPr/>
        <p:nvPr/>
      </p:nvGrpSpPr>
      <p:grpSpPr>
        <a:xfrm>
          <a:off x="0" y="0"/>
          <a:ext cx="0" cy="0"/>
          <a:chOff x="0" y="0"/>
          <a:chExt cx="0" cy="0"/>
        </a:xfrm>
      </p:grpSpPr>
      <p:sp>
        <p:nvSpPr>
          <p:cNvPr id="750" name="Google Shape;750;p13: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1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1" name="Shape 761"/>
        <p:cNvGrpSpPr/>
        <p:nvPr/>
      </p:nvGrpSpPr>
      <p:grpSpPr>
        <a:xfrm>
          <a:off x="0" y="0"/>
          <a:ext cx="0" cy="0"/>
          <a:chOff x="0" y="0"/>
          <a:chExt cx="0" cy="0"/>
        </a:xfrm>
      </p:grpSpPr>
      <p:sp>
        <p:nvSpPr>
          <p:cNvPr id="762" name="Google Shape;762;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63" name="Google Shape;763;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p5:notes"/>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1" name="Shape 771"/>
        <p:cNvGrpSpPr/>
        <p:nvPr/>
      </p:nvGrpSpPr>
      <p:grpSpPr>
        <a:xfrm>
          <a:off x="0" y="0"/>
          <a:ext cx="0" cy="0"/>
          <a:chOff x="0" y="0"/>
          <a:chExt cx="0" cy="0"/>
        </a:xfrm>
      </p:grpSpPr>
      <p:sp>
        <p:nvSpPr>
          <p:cNvPr id="772" name="Google Shape;772;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3" name="Google Shape;773;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1" name="Shape 781"/>
        <p:cNvGrpSpPr/>
        <p:nvPr/>
      </p:nvGrpSpPr>
      <p:grpSpPr>
        <a:xfrm>
          <a:off x="0" y="0"/>
          <a:ext cx="0" cy="0"/>
          <a:chOff x="0" y="0"/>
          <a:chExt cx="0" cy="0"/>
        </a:xfrm>
      </p:grpSpPr>
      <p:sp>
        <p:nvSpPr>
          <p:cNvPr id="782" name="Google Shape;782;g23dbb833e71_4_5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83" name="Google Shape;783;g23dbb833e71_4_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9" name="Shape 799"/>
        <p:cNvGrpSpPr/>
        <p:nvPr/>
      </p:nvGrpSpPr>
      <p:grpSpPr>
        <a:xfrm>
          <a:off x="0" y="0"/>
          <a:ext cx="0" cy="0"/>
          <a:chOff x="0" y="0"/>
          <a:chExt cx="0" cy="0"/>
        </a:xfrm>
      </p:grpSpPr>
      <p:sp>
        <p:nvSpPr>
          <p:cNvPr id="800" name="Google Shape;800;g23dbb833e71_4_7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01" name="Google Shape;801;g23dbb833e71_4_7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7" name="Shape 817"/>
        <p:cNvGrpSpPr/>
        <p:nvPr/>
      </p:nvGrpSpPr>
      <p:grpSpPr>
        <a:xfrm>
          <a:off x="0" y="0"/>
          <a:ext cx="0" cy="0"/>
          <a:chOff x="0" y="0"/>
          <a:chExt cx="0" cy="0"/>
        </a:xfrm>
      </p:grpSpPr>
      <p:sp>
        <p:nvSpPr>
          <p:cNvPr id="818" name="Google Shape;818;g23dbb833e71_4_8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9" name="Google Shape;819;g23dbb833e71_4_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5" name="Shape 835"/>
        <p:cNvGrpSpPr/>
        <p:nvPr/>
      </p:nvGrpSpPr>
      <p:grpSpPr>
        <a:xfrm>
          <a:off x="0" y="0"/>
          <a:ext cx="0" cy="0"/>
          <a:chOff x="0" y="0"/>
          <a:chExt cx="0" cy="0"/>
        </a:xfrm>
      </p:grpSpPr>
      <p:sp>
        <p:nvSpPr>
          <p:cNvPr id="836" name="Google Shape;836;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37" name="Google Shape;837;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9" name="Shape 849"/>
        <p:cNvGrpSpPr/>
        <p:nvPr/>
      </p:nvGrpSpPr>
      <p:grpSpPr>
        <a:xfrm>
          <a:off x="0" y="0"/>
          <a:ext cx="0" cy="0"/>
          <a:chOff x="0" y="0"/>
          <a:chExt cx="0" cy="0"/>
        </a:xfrm>
      </p:grpSpPr>
      <p:sp>
        <p:nvSpPr>
          <p:cNvPr id="850" name="Google Shape;850;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1" name="Google Shape;851;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52" name="Google Shape;852;p18:notes"/>
          <p:cNvSpPr txBox="1"/>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Title of the Project</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23dbb833e71_5_7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 name="Google Shape;149;g23dbb833e71_5_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3dbb833e71_5_8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 name="Google Shape;159;g23dbb833e71_5_8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23dbb833e71_5_9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 name="Google Shape;169;g23dbb833e71_5_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5" name="Shape 15"/>
        <p:cNvGrpSpPr/>
        <p:nvPr/>
      </p:nvGrpSpPr>
      <p:grpSpPr>
        <a:xfrm>
          <a:off x="0" y="0"/>
          <a:ext cx="0" cy="0"/>
          <a:chOff x="0" y="0"/>
          <a:chExt cx="0" cy="0"/>
        </a:xfrm>
      </p:grpSpPr>
      <p:sp>
        <p:nvSpPr>
          <p:cNvPr id="16" name="Google Shape;16;p2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2" name="Shape 72"/>
        <p:cNvGrpSpPr/>
        <p:nvPr/>
      </p:nvGrpSpPr>
      <p:grpSpPr>
        <a:xfrm>
          <a:off x="0" y="0"/>
          <a:ext cx="0" cy="0"/>
          <a:chOff x="0" y="0"/>
          <a:chExt cx="0" cy="0"/>
        </a:xfrm>
      </p:grpSpPr>
      <p:sp>
        <p:nvSpPr>
          <p:cNvPr id="73" name="Google Shape;73;p2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9"/>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8" name="Shape 78"/>
        <p:cNvGrpSpPr/>
        <p:nvPr/>
      </p:nvGrpSpPr>
      <p:grpSpPr>
        <a:xfrm>
          <a:off x="0" y="0"/>
          <a:ext cx="0" cy="0"/>
          <a:chOff x="0" y="0"/>
          <a:chExt cx="0" cy="0"/>
        </a:xfrm>
      </p:grpSpPr>
      <p:sp>
        <p:nvSpPr>
          <p:cNvPr id="79" name="Google Shape;79;p30"/>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0"/>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9" name="Shape 19"/>
        <p:cNvGrpSpPr/>
        <p:nvPr/>
      </p:nvGrpSpPr>
      <p:grpSpPr>
        <a:xfrm>
          <a:off x="0" y="0"/>
          <a:ext cx="0" cy="0"/>
          <a:chOff x="0" y="0"/>
          <a:chExt cx="0" cy="0"/>
        </a:xfrm>
      </p:grpSpPr>
      <p:sp>
        <p:nvSpPr>
          <p:cNvPr id="20" name="Google Shape;20;p2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2" name="Google Shape;22;p2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5" name="Shape 25"/>
        <p:cNvGrpSpPr/>
        <p:nvPr/>
      </p:nvGrpSpPr>
      <p:grpSpPr>
        <a:xfrm>
          <a:off x="0" y="0"/>
          <a:ext cx="0" cy="0"/>
          <a:chOff x="0" y="0"/>
          <a:chExt cx="0" cy="0"/>
        </a:xfrm>
      </p:grpSpPr>
      <p:sp>
        <p:nvSpPr>
          <p:cNvPr id="26" name="Google Shape;26;p22"/>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2"/>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2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1" name="Shape 31"/>
        <p:cNvGrpSpPr/>
        <p:nvPr/>
      </p:nvGrpSpPr>
      <p:grpSpPr>
        <a:xfrm>
          <a:off x="0" y="0"/>
          <a:ext cx="0" cy="0"/>
          <a:chOff x="0" y="0"/>
          <a:chExt cx="0" cy="0"/>
        </a:xfrm>
      </p:grpSpPr>
      <p:sp>
        <p:nvSpPr>
          <p:cNvPr id="32" name="Google Shape;32;p23"/>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3"/>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7" name="Shape 37"/>
        <p:cNvGrpSpPr/>
        <p:nvPr/>
      </p:nvGrpSpPr>
      <p:grpSpPr>
        <a:xfrm>
          <a:off x="0" y="0"/>
          <a:ext cx="0" cy="0"/>
          <a:chOff x="0" y="0"/>
          <a:chExt cx="0" cy="0"/>
        </a:xfrm>
      </p:grpSpPr>
      <p:sp>
        <p:nvSpPr>
          <p:cNvPr id="38" name="Google Shape;38;p2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4"/>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24"/>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1" name="Google Shape;41;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4" name="Shape 44"/>
        <p:cNvGrpSpPr/>
        <p:nvPr/>
      </p:nvGrpSpPr>
      <p:grpSpPr>
        <a:xfrm>
          <a:off x="0" y="0"/>
          <a:ext cx="0" cy="0"/>
          <a:chOff x="0" y="0"/>
          <a:chExt cx="0" cy="0"/>
        </a:xfrm>
      </p:grpSpPr>
      <p:sp>
        <p:nvSpPr>
          <p:cNvPr id="45" name="Google Shape;45;p25"/>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7" name="Google Shape;47;p25"/>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8" name="Google Shape;48;p25"/>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9" name="Google Shape;49;p25"/>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2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3" name="Shape 53"/>
        <p:cNvGrpSpPr/>
        <p:nvPr/>
      </p:nvGrpSpPr>
      <p:grpSpPr>
        <a:xfrm>
          <a:off x="0" y="0"/>
          <a:ext cx="0" cy="0"/>
          <a:chOff x="0" y="0"/>
          <a:chExt cx="0" cy="0"/>
        </a:xfrm>
      </p:grpSpPr>
      <p:sp>
        <p:nvSpPr>
          <p:cNvPr id="54" name="Google Shape;54;p2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8" name="Shape 58"/>
        <p:cNvGrpSpPr/>
        <p:nvPr/>
      </p:nvGrpSpPr>
      <p:grpSpPr>
        <a:xfrm>
          <a:off x="0" y="0"/>
          <a:ext cx="0" cy="0"/>
          <a:chOff x="0" y="0"/>
          <a:chExt cx="0" cy="0"/>
        </a:xfrm>
      </p:grpSpPr>
      <p:sp>
        <p:nvSpPr>
          <p:cNvPr id="59" name="Google Shape;59;p27"/>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7"/>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27"/>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5" name="Shape 65"/>
        <p:cNvGrpSpPr/>
        <p:nvPr/>
      </p:nvGrpSpPr>
      <p:grpSpPr>
        <a:xfrm>
          <a:off x="0" y="0"/>
          <a:ext cx="0" cy="0"/>
          <a:chOff x="0" y="0"/>
          <a:chExt cx="0" cy="0"/>
        </a:xfrm>
      </p:grpSpPr>
      <p:sp>
        <p:nvSpPr>
          <p:cNvPr id="66" name="Google Shape;66;p28"/>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8"/>
          <p:cNvSpPr/>
          <p:nvPr>
            <p:ph type="pic" idx="2"/>
          </p:nvPr>
        </p:nvSpPr>
        <p:spPr>
          <a:xfrm>
            <a:off x="5183188" y="987425"/>
            <a:ext cx="6172200" cy="4873625"/>
          </a:xfrm>
          <a:prstGeom prst="rect">
            <a:avLst/>
          </a:prstGeom>
          <a:noFill/>
          <a:ln>
            <a:noFill/>
          </a:ln>
        </p:spPr>
      </p:sp>
      <p:sp>
        <p:nvSpPr>
          <p:cNvPr id="68" name="Google Shape;68;p28"/>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2.xml"/><Relationship Id="rId4" Type="http://schemas.openxmlformats.org/officeDocument/2006/relationships/hyperlink" Target="https://arxiv.org/abs/1711.09020" TargetMode="External"/><Relationship Id="rId3" Type="http://schemas.openxmlformats.org/officeDocument/2006/relationships/hyperlink" Target="https://arxiv.org/abs/2105.0493" TargetMode="External"/><Relationship Id="rId2" Type="http://schemas.openxmlformats.org/officeDocument/2006/relationships/hyperlink" Target="https://arxiv.org/abs/2105.04932" TargetMode="External"/><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hyperlink" Target="https://arxiv.org/abs/2006.14748" TargetMode="External"/><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
          <p:cNvSpPr/>
          <p:nvPr/>
        </p:nvSpPr>
        <p:spPr>
          <a:xfrm>
            <a:off x="2133600" y="914400"/>
            <a:ext cx="7924800" cy="2431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rPr>
              <a:t>UE20CS390A – Capstone Project Phase – 1</a:t>
            </a:r>
            <a:endParaRPr lang="en-US" sz="2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spcBef>
                <a:spcPts val="0"/>
              </a:spcBef>
              <a:spcAft>
                <a:spcPts val="0"/>
              </a:spcAft>
              <a:buNone/>
            </a:pPr>
            <a:endParaRPr sz="2800" b="0"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spcBef>
                <a:spcPts val="0"/>
              </a:spcBef>
              <a:spcAft>
                <a:spcPts val="0"/>
              </a:spcAft>
              <a:buNone/>
            </a:pPr>
            <a:r>
              <a:rPr lang="en-US" sz="3200" b="1" i="0" u="none" strike="noStrike" cap="none">
                <a:solidFill>
                  <a:srgbClr val="FF0000"/>
                </a:solidFill>
                <a:latin typeface="Trebuchet MS" panose="020B0603020202020204"/>
                <a:ea typeface="Trebuchet MS" panose="020B0603020202020204"/>
                <a:cs typeface="Trebuchet MS" panose="020B0603020202020204"/>
                <a:sym typeface="Trebuchet MS" panose="020B0603020202020204"/>
              </a:rPr>
              <a:t>SEMESTER - VI </a:t>
            </a:r>
            <a:endParaRPr lang="en-US" sz="3200" b="1" i="0" u="none" strike="noStrike" cap="none">
              <a:solidFill>
                <a:srgbClr val="FF0000"/>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spcBef>
                <a:spcPts val="0"/>
              </a:spcBef>
              <a:spcAft>
                <a:spcPts val="0"/>
              </a:spcAft>
              <a:buNone/>
            </a:pPr>
            <a:endParaRPr sz="3200" b="1" i="0" u="none" strike="noStrike" cap="none">
              <a:solidFill>
                <a:srgbClr val="FF0000"/>
              </a:solidFill>
              <a:latin typeface="Trebuchet MS" panose="020B0603020202020204"/>
              <a:ea typeface="Trebuchet MS" panose="020B0603020202020204"/>
              <a:cs typeface="Trebuchet MS" panose="020B0603020202020204"/>
              <a:sym typeface="Trebuchet MS" panose="020B0603020202020204"/>
            </a:endParaRPr>
          </a:p>
          <a:p>
            <a:pPr marL="0" marR="0" lvl="0" indent="0" algn="ctr" rtl="0">
              <a:spcBef>
                <a:spcPts val="0"/>
              </a:spcBef>
              <a:spcAft>
                <a:spcPts val="0"/>
              </a:spcAft>
              <a:buNone/>
            </a:pPr>
            <a:r>
              <a:rPr lang="en-US" sz="3200" b="1" i="0" u="none" strike="noStrike" cap="none">
                <a:solidFill>
                  <a:srgbClr val="FF0000"/>
                </a:solidFill>
                <a:latin typeface="Trebuchet MS" panose="020B0603020202020204"/>
                <a:ea typeface="Trebuchet MS" panose="020B0603020202020204"/>
                <a:cs typeface="Trebuchet MS" panose="020B0603020202020204"/>
                <a:sym typeface="Trebuchet MS" panose="020B0603020202020204"/>
              </a:rPr>
              <a:t>END SEMESTER ASSESSMENT </a:t>
            </a:r>
            <a:endParaRPr lang="en-US" sz="3200" b="1" i="0" u="none" strike="noStrike" cap="none">
              <a:solidFill>
                <a:srgbClr val="FF0000"/>
              </a:solidFill>
              <a:latin typeface="Trebuchet MS" panose="020B0603020202020204"/>
              <a:ea typeface="Trebuchet MS" panose="020B0603020202020204"/>
              <a:cs typeface="Trebuchet MS" panose="020B0603020202020204"/>
              <a:sym typeface="Trebuchet MS" panose="020B0603020202020204"/>
            </a:endParaRPr>
          </a:p>
        </p:txBody>
      </p:sp>
      <p:sp>
        <p:nvSpPr>
          <p:cNvPr id="90" name="Google Shape;90;p1"/>
          <p:cNvSpPr txBox="1"/>
          <p:nvPr/>
        </p:nvSpPr>
        <p:spPr>
          <a:xfrm>
            <a:off x="1828800" y="3962400"/>
            <a:ext cx="9653700" cy="137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Project Title   :  Black Box Attacks on Interpretable Dee</a:t>
            </a:r>
            <a:r>
              <a:rPr lang="en-US" sz="2400">
                <a:solidFill>
                  <a:srgbClr val="3C78D8"/>
                </a:solidFill>
                <a:latin typeface="Trebuchet MS" panose="020B0603020202020204"/>
                <a:ea typeface="Trebuchet MS" panose="020B0603020202020204"/>
                <a:cs typeface="Trebuchet MS" panose="020B0603020202020204"/>
                <a:sym typeface="Trebuchet MS" panose="020B0603020202020204"/>
              </a:rPr>
              <a:t>pfake GANs</a:t>
            </a:r>
            <a:endParaRPr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spcBef>
                <a:spcPts val="0"/>
              </a:spcBef>
              <a:spcAft>
                <a:spcPts val="0"/>
              </a:spcAft>
              <a:buNone/>
            </a:pPr>
            <a:r>
              <a:rPr lang="en-US"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Project ID       :  PW23_PK_04  </a:t>
            </a:r>
            <a:endParaRPr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spcBef>
                <a:spcPts val="0"/>
              </a:spcBef>
              <a:spcAft>
                <a:spcPts val="0"/>
              </a:spcAft>
              <a:buNone/>
            </a:pPr>
            <a:r>
              <a:rPr lang="en-US"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Project Guide :  Prof. Preet Kanwal            </a:t>
            </a:r>
            <a:endParaRPr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spcBef>
                <a:spcPts val="0"/>
              </a:spcBef>
              <a:spcAft>
                <a:spcPts val="0"/>
              </a:spcAft>
              <a:buNone/>
            </a:pPr>
            <a:r>
              <a:rPr lang="en-US" sz="24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Project Team  :    </a:t>
            </a:r>
            <a:endParaRPr>
              <a:solidFill>
                <a:srgbClr val="3C78D8"/>
              </a:solidFill>
            </a:endParaRPr>
          </a:p>
          <a:p>
            <a:pPr marL="0" marR="0" lvl="0" indent="0" algn="l" rtl="0">
              <a:spcBef>
                <a:spcPts val="0"/>
              </a:spcBef>
              <a:spcAft>
                <a:spcPts val="0"/>
              </a:spcAft>
              <a:buNone/>
            </a:pPr>
            <a:r>
              <a:rPr lang="en-US" sz="20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                          PES1UG20CS124	K M Dhanalakshmi</a:t>
            </a:r>
            <a:endParaRPr>
              <a:solidFill>
                <a:srgbClr val="3C78D8"/>
              </a:solidFill>
            </a:endParaRPr>
          </a:p>
          <a:p>
            <a:pPr marL="0" marR="0" lvl="0" indent="0" algn="l" rtl="0">
              <a:spcBef>
                <a:spcPts val="0"/>
              </a:spcBef>
              <a:spcAft>
                <a:spcPts val="0"/>
              </a:spcAft>
              <a:buNone/>
            </a:pPr>
            <a:r>
              <a:rPr lang="en-US" sz="20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		  		  PES1UG20CS157	Hamsini S</a:t>
            </a:r>
            <a:endParaRPr>
              <a:solidFill>
                <a:srgbClr val="3C78D8"/>
              </a:solidFill>
            </a:endParaRPr>
          </a:p>
          <a:p>
            <a:pPr marL="0" marR="0" lvl="0" indent="0" algn="l" rtl="0">
              <a:spcBef>
                <a:spcPts val="0"/>
              </a:spcBef>
              <a:spcAft>
                <a:spcPts val="0"/>
              </a:spcAft>
              <a:buNone/>
            </a:pPr>
            <a:r>
              <a:rPr lang="en-US" sz="20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		 		  PES1UG20CS172	Ishika Agrawal</a:t>
            </a:r>
            <a:endParaRPr>
              <a:solidFill>
                <a:srgbClr val="3C78D8"/>
              </a:solidFill>
            </a:endParaRPr>
          </a:p>
          <a:p>
            <a:pPr marL="0" marR="0" lvl="0" indent="0" algn="l" rtl="0">
              <a:spcBef>
                <a:spcPts val="0"/>
              </a:spcBef>
              <a:spcAft>
                <a:spcPts val="0"/>
              </a:spcAft>
              <a:buNone/>
            </a:pPr>
            <a:r>
              <a:rPr lang="en-US" sz="2000" b="0" i="0" u="none" strike="noStrike" cap="none">
                <a:solidFill>
                  <a:srgbClr val="3C78D8"/>
                </a:solidFill>
                <a:latin typeface="Trebuchet MS" panose="020B0603020202020204"/>
                <a:ea typeface="Trebuchet MS" panose="020B0603020202020204"/>
                <a:cs typeface="Trebuchet MS" panose="020B0603020202020204"/>
                <a:sym typeface="Trebuchet MS" panose="020B0603020202020204"/>
              </a:rPr>
              <a:t>		 		  PES1UG21CS807	Bhavana S</a:t>
            </a:r>
            <a:endParaRPr sz="1800" b="0" i="0" u="none" strike="noStrike" cap="none">
              <a:solidFill>
                <a:srgbClr val="3C78D8"/>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000" b="0" i="0" u="none" strike="noStrike" cap="none">
              <a:solidFill>
                <a:srgbClr val="0033CC"/>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marR="0" lvl="0" indent="0" algn="l"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pic>
        <p:nvPicPr>
          <p:cNvPr id="91" name="Google Shape;91;p1"/>
          <p:cNvPicPr preferRelativeResize="0"/>
          <p:nvPr/>
        </p:nvPicPr>
        <p:blipFill rotWithShape="1">
          <a:blip r:embed="rId1"/>
          <a:srcRect/>
          <a:stretch>
            <a:fillRect/>
          </a:stretch>
        </p:blipFill>
        <p:spPr>
          <a:xfrm>
            <a:off x="10896601" y="0"/>
            <a:ext cx="1295399" cy="10251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g23dbb833e71_5_101"/>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182" name="Google Shape;182;g23dbb833e71_5_101"/>
          <p:cNvSpPr txBox="1"/>
          <p:nvPr>
            <p:ph type="body" idx="1"/>
          </p:nvPr>
        </p:nvSpPr>
        <p:spPr>
          <a:xfrm>
            <a:off x="241450" y="1320675"/>
            <a:ext cx="11812800" cy="50358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Clr>
                <a:schemeClr val="dk1"/>
              </a:buClr>
              <a:buSzPct val="34000"/>
              <a:buNone/>
            </a:pPr>
            <a:r>
              <a:rPr lang="en-US" sz="8200" b="1"/>
              <a:t>Solutions: </a:t>
            </a:r>
            <a:endParaRPr sz="8200" b="1"/>
          </a:p>
          <a:p>
            <a:pPr marL="457200" lvl="0" indent="-358775" algn="l" rtl="0">
              <a:lnSpc>
                <a:spcPct val="90000"/>
              </a:lnSpc>
              <a:spcBef>
                <a:spcPts val="1000"/>
              </a:spcBef>
              <a:spcAft>
                <a:spcPts val="0"/>
              </a:spcAft>
              <a:buSzPct val="100000"/>
              <a:buAutoNum type="arabicPeriod"/>
            </a:pPr>
            <a:r>
              <a:rPr lang="en-US" sz="8200"/>
              <a:t>Focus is on decision-based black-box setting, where no model information is exposed that attacker can only query the target model and obtain hard-label predictions .</a:t>
            </a:r>
            <a:endParaRPr sz="8200"/>
          </a:p>
          <a:p>
            <a:pPr marL="457200" lvl="0" indent="-358775" algn="l" rtl="0">
              <a:lnSpc>
                <a:spcPct val="90000"/>
              </a:lnSpc>
              <a:spcBef>
                <a:spcPts val="0"/>
              </a:spcBef>
              <a:spcAft>
                <a:spcPts val="0"/>
              </a:spcAft>
              <a:buSzPct val="100000"/>
              <a:buAutoNum type="arabicPeriod"/>
            </a:pPr>
            <a:r>
              <a:rPr lang="en-US" sz="8200"/>
              <a:t>Proposes an evolutionary attack method for query-efficient adversarial attacks in the decision-based black-box setting.</a:t>
            </a:r>
            <a:endParaRPr sz="8200"/>
          </a:p>
          <a:p>
            <a:pPr marL="457200" lvl="0" indent="0" algn="l" rtl="0">
              <a:lnSpc>
                <a:spcPct val="90000"/>
              </a:lnSpc>
              <a:spcBef>
                <a:spcPts val="1000"/>
              </a:spcBef>
              <a:spcAft>
                <a:spcPts val="0"/>
              </a:spcAft>
              <a:buNone/>
            </a:pPr>
            <a:endParaRPr sz="8200"/>
          </a:p>
          <a:p>
            <a:pPr marL="457200" lvl="0" indent="0" algn="l" rtl="0">
              <a:lnSpc>
                <a:spcPct val="90000"/>
              </a:lnSpc>
              <a:spcBef>
                <a:spcPts val="1000"/>
              </a:spcBef>
              <a:spcAft>
                <a:spcPts val="0"/>
              </a:spcAft>
              <a:buNone/>
            </a:pPr>
            <a:r>
              <a:rPr lang="en-US" sz="8200"/>
              <a:t>Approaches:</a:t>
            </a:r>
            <a:endParaRPr sz="8200"/>
          </a:p>
          <a:p>
            <a:pPr marL="457200" lvl="0" indent="-358775" algn="l" rtl="0">
              <a:lnSpc>
                <a:spcPct val="90000"/>
              </a:lnSpc>
              <a:spcBef>
                <a:spcPts val="1000"/>
              </a:spcBef>
              <a:spcAft>
                <a:spcPts val="0"/>
              </a:spcAft>
              <a:buSzPct val="100000"/>
              <a:buAutoNum type="arabicPeriod"/>
            </a:pPr>
            <a:r>
              <a:rPr lang="en-US" sz="8200"/>
              <a:t>They propose EA method under the decision-based black-scenario, which can model the local geometrics of the search direction and reduce the search space.</a:t>
            </a:r>
            <a:endParaRPr sz="8200"/>
          </a:p>
          <a:p>
            <a:pPr marL="457200" lvl="0" indent="-358775" algn="l" rtl="0">
              <a:lnSpc>
                <a:spcPct val="90000"/>
              </a:lnSpc>
              <a:spcBef>
                <a:spcPts val="0"/>
              </a:spcBef>
              <a:spcAft>
                <a:spcPts val="0"/>
              </a:spcAft>
              <a:buSzPct val="100000"/>
              <a:buAutoNum type="arabicPeriod"/>
            </a:pPr>
            <a:r>
              <a:rPr lang="en-US" sz="8200"/>
              <a:t>Evaluates the robustness of several state-of-the-art face recognition models, demonstrating the vulnerability of these face models in the decision-based black-box setting.</a:t>
            </a:r>
            <a:endParaRPr lang="en-US" sz="8200"/>
          </a:p>
          <a:p>
            <a:pPr marL="457200" lvl="0" indent="-358775" algn="l" rtl="0">
              <a:lnSpc>
                <a:spcPct val="90000"/>
              </a:lnSpc>
              <a:spcBef>
                <a:spcPts val="0"/>
              </a:spcBef>
              <a:spcAft>
                <a:spcPts val="0"/>
              </a:spcAft>
              <a:buSzPct val="100000"/>
              <a:buAutoNum type="arabicPeriod"/>
            </a:pPr>
            <a:r>
              <a:rPr sz="8200"/>
              <a:t>Applies the proposed method to study the robustness of sphereFace,CosFace and ArcFace.</a:t>
            </a:r>
            <a:endParaRPr sz="8200"/>
          </a:p>
          <a:p>
            <a:pPr marL="914400" lvl="0" indent="0" algn="l" rtl="0">
              <a:lnSpc>
                <a:spcPct val="90000"/>
              </a:lnSpc>
              <a:spcBef>
                <a:spcPts val="1000"/>
              </a:spcBef>
              <a:spcAft>
                <a:spcPts val="0"/>
              </a:spcAft>
              <a:buNone/>
            </a:pPr>
            <a:endParaRPr sz="2600"/>
          </a:p>
          <a:p>
            <a:pPr marL="914400" lvl="0" indent="0" algn="l" rtl="0">
              <a:lnSpc>
                <a:spcPct val="90000"/>
              </a:lnSpc>
              <a:spcBef>
                <a:spcPts val="1000"/>
              </a:spcBef>
              <a:spcAft>
                <a:spcPts val="0"/>
              </a:spcAft>
              <a:buNone/>
            </a:pPr>
            <a:endParaRPr sz="2600"/>
          </a:p>
          <a:p>
            <a:pPr marL="0" lvl="0" indent="0" algn="l" rtl="0">
              <a:lnSpc>
                <a:spcPct val="90000"/>
              </a:lnSpc>
              <a:spcBef>
                <a:spcPts val="1000"/>
              </a:spcBef>
              <a:spcAft>
                <a:spcPts val="0"/>
              </a:spcAft>
              <a:buNone/>
            </a:pPr>
            <a:r>
              <a:rPr lang="en-US" sz="8000"/>
              <a:t>Methodology:</a:t>
            </a:r>
            <a:endParaRPr sz="8000"/>
          </a:p>
          <a:p>
            <a:pPr marL="0" lvl="0" indent="0" algn="l" rtl="0">
              <a:lnSpc>
                <a:spcPct val="90000"/>
              </a:lnSpc>
              <a:spcBef>
                <a:spcPts val="1000"/>
              </a:spcBef>
              <a:spcAft>
                <a:spcPts val="0"/>
              </a:spcAft>
              <a:buNone/>
            </a:pPr>
            <a:r>
              <a:rPr lang="en-US" sz="8000"/>
              <a:t>It is based on covariance matrix adaptation evolution strategy.  a new candidate solution is generated from the current solution by adding random noise, the objective of these two solution are evaluated and better one is selected for the next iteration.</a:t>
            </a:r>
            <a:endParaRPr sz="8000"/>
          </a:p>
          <a:p>
            <a:pPr marL="0" lvl="0" indent="0" algn="l" rtl="0">
              <a:lnSpc>
                <a:spcPct val="90000"/>
              </a:lnSpc>
              <a:spcBef>
                <a:spcPts val="1000"/>
              </a:spcBef>
              <a:spcAft>
                <a:spcPts val="0"/>
              </a:spcAft>
              <a:buNone/>
            </a:pPr>
            <a:r>
              <a:rPr lang="en-US" sz="8000"/>
              <a:t>Applying directly this strategy to optimize is inefficient due to the high dimension of the AE.</a:t>
            </a:r>
            <a:endParaRPr sz="8000"/>
          </a:p>
          <a:p>
            <a:pPr marL="0" lvl="0" indent="0" algn="l" rtl="0">
              <a:lnSpc>
                <a:spcPct val="90000"/>
              </a:lnSpc>
              <a:spcBef>
                <a:spcPts val="1000"/>
              </a:spcBef>
              <a:spcAft>
                <a:spcPts val="0"/>
              </a:spcAft>
              <a:buNone/>
            </a:pPr>
            <a:endParaRPr sz="76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914400" lvl="0" indent="0" algn="l" rtl="0">
              <a:lnSpc>
                <a:spcPct val="90000"/>
              </a:lnSpc>
              <a:spcBef>
                <a:spcPts val="1000"/>
              </a:spcBef>
              <a:spcAft>
                <a:spcPts val="0"/>
              </a:spcAft>
              <a:buNone/>
            </a:pPr>
            <a:endParaRPr sz="2200"/>
          </a:p>
          <a:p>
            <a:pPr marL="457200" lvl="0" indent="0" algn="l" rtl="0">
              <a:lnSpc>
                <a:spcPct val="90000"/>
              </a:lnSpc>
              <a:spcBef>
                <a:spcPts val="1000"/>
              </a:spcBef>
              <a:spcAft>
                <a:spcPts val="0"/>
              </a:spcAft>
              <a:buNone/>
            </a:pPr>
            <a:endParaRPr sz="22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117000"/>
              <a:buNone/>
            </a:pPr>
            <a:endParaRPr sz="2400"/>
          </a:p>
        </p:txBody>
      </p:sp>
      <p:pic>
        <p:nvPicPr>
          <p:cNvPr id="183" name="Google Shape;183;g23dbb833e71_5_101"/>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184" name="Google Shape;184;g23dbb833e71_5_10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85" name="Google Shape;185;g23dbb833e71_5_10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86" name="Google Shape;186;g23dbb833e71_5_10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g23dbb833e71_5_110"/>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192" name="Google Shape;192;g23dbb833e71_5_110"/>
          <p:cNvSpPr txBox="1"/>
          <p:nvPr>
            <p:ph type="body" idx="1"/>
          </p:nvPr>
        </p:nvSpPr>
        <p:spPr>
          <a:xfrm>
            <a:off x="105" y="1268415"/>
            <a:ext cx="11812800" cy="5035800"/>
          </a:xfrm>
          <a:prstGeom prst="rect">
            <a:avLst/>
          </a:prstGeom>
          <a:noFill/>
          <a:ln>
            <a:noFill/>
          </a:ln>
        </p:spPr>
        <p:txBody>
          <a:bodyPr spcFirstLastPara="1" wrap="square" lIns="91425" tIns="45700" rIns="91425" bIns="45700" anchor="t" anchorCtr="0">
            <a:normAutofit lnSpcReduction="20000"/>
          </a:bodyPr>
          <a:lstStyle/>
          <a:p>
            <a:pPr marL="0" lvl="0" indent="0" algn="l" rtl="0">
              <a:lnSpc>
                <a:spcPct val="90000"/>
              </a:lnSpc>
              <a:spcBef>
                <a:spcPts val="1000"/>
              </a:spcBef>
              <a:spcAft>
                <a:spcPts val="0"/>
              </a:spcAft>
              <a:buClr>
                <a:schemeClr val="dk1"/>
              </a:buClr>
              <a:buSzPts val="1100"/>
              <a:buNone/>
            </a:pPr>
            <a:r>
              <a:rPr lang="en-US" sz="2200"/>
              <a:t>The query limit in decision-based black-box attacks for face images using (1+1)-CMA-ES may be infeasible.</a:t>
            </a:r>
            <a:r>
              <a:rPr lang="en-IN" altLang="en-US" sz="2200"/>
              <a:t> </a:t>
            </a:r>
            <a:r>
              <a:rPr lang="en-US" sz="2200"/>
              <a:t>Instead of using n-dimensional input space, we perform searches in lower dimension space</a:t>
            </a:r>
            <a:endParaRPr sz="2200"/>
          </a:p>
          <a:p>
            <a:pPr marL="0" lvl="0" indent="0" algn="l" rtl="0">
              <a:lnSpc>
                <a:spcPct val="90000"/>
              </a:lnSpc>
              <a:spcBef>
                <a:spcPts val="1000"/>
              </a:spcBef>
              <a:spcAft>
                <a:spcPts val="0"/>
              </a:spcAft>
              <a:buClr>
                <a:schemeClr val="dk1"/>
              </a:buClr>
              <a:buSzPts val="1100"/>
              <a:buNone/>
            </a:pPr>
            <a:r>
              <a:rPr lang="en-US" sz="2200"/>
              <a:t>R ^m with m &lt; n.</a:t>
            </a:r>
            <a:endParaRPr sz="2200"/>
          </a:p>
          <a:p>
            <a:pPr marL="0" lvl="0" indent="0" algn="l" rtl="0">
              <a:lnSpc>
                <a:spcPct val="90000"/>
              </a:lnSpc>
              <a:spcBef>
                <a:spcPts val="1000"/>
              </a:spcBef>
              <a:spcAft>
                <a:spcPts val="0"/>
              </a:spcAft>
              <a:buClr>
                <a:schemeClr val="dk1"/>
              </a:buClr>
              <a:buSzPts val="1100"/>
              <a:buNone/>
            </a:pPr>
            <a:r>
              <a:rPr lang="en-US" sz="2200"/>
              <a:t>In each iteration we sample a random vector z from N (0, σ2C) such that z ∈ R m, where</a:t>
            </a:r>
            <a:r>
              <a:rPr lang="en-IN" altLang="en-US" sz="2200"/>
              <a:t> </a:t>
            </a:r>
            <a:r>
              <a:rPr lang="en-US" sz="2200"/>
              <a:t>C is a diagonal covariance matrix to model the local geometrics of search directions.</a:t>
            </a:r>
            <a:endParaRPr sz="2200"/>
          </a:p>
          <a:p>
            <a:pPr marL="0" lvl="0" indent="0" algn="l" rtl="0">
              <a:lnSpc>
                <a:spcPct val="90000"/>
              </a:lnSpc>
              <a:spcBef>
                <a:spcPts val="1000"/>
              </a:spcBef>
              <a:spcAft>
                <a:spcPts val="0"/>
              </a:spcAft>
              <a:buClr>
                <a:schemeClr val="dk1"/>
              </a:buClr>
              <a:buSzPts val="1100"/>
              <a:buNone/>
            </a:pPr>
            <a:r>
              <a:rPr lang="en-US" sz="2200"/>
              <a:t>We select k coordinates randomly for search, with the assumption that only a fractions of</a:t>
            </a:r>
            <a:r>
              <a:rPr lang="en-IN" altLang="en-US" sz="2200"/>
              <a:t> </a:t>
            </a:r>
            <a:r>
              <a:rPr lang="en-US" sz="2200"/>
              <a:t>pixels are important for finding an adversarial image.</a:t>
            </a:r>
            <a:endParaRPr sz="2200"/>
          </a:p>
          <a:p>
            <a:pPr marL="0" lvl="0" indent="0" algn="l" rtl="0">
              <a:lnSpc>
                <a:spcPct val="90000"/>
              </a:lnSpc>
              <a:spcBef>
                <a:spcPts val="1000"/>
              </a:spcBef>
              <a:spcAft>
                <a:spcPts val="0"/>
              </a:spcAft>
              <a:buClr>
                <a:schemeClr val="dk1"/>
              </a:buClr>
              <a:buSzPts val="1100"/>
              <a:buNone/>
            </a:pPr>
            <a:r>
              <a:rPr lang="en-US" sz="2200"/>
              <a:t>We upscale z to the input space by bilinear interpolation and get z˜ ∈ R ^n.</a:t>
            </a:r>
            <a:endParaRPr sz="2200"/>
          </a:p>
          <a:p>
            <a:pPr marL="0" lvl="0" indent="0" algn="l" rtl="0">
              <a:lnSpc>
                <a:spcPct val="90000"/>
              </a:lnSpc>
              <a:spcBef>
                <a:spcPts val="1000"/>
              </a:spcBef>
              <a:spcAft>
                <a:spcPts val="0"/>
              </a:spcAft>
              <a:buClr>
                <a:schemeClr val="dk1"/>
              </a:buClr>
              <a:buSzPts val="1100"/>
              <a:buNone/>
            </a:pPr>
            <a:r>
              <a:rPr lang="en-US" sz="2200"/>
              <a:t>And we add bias to z˜ to minimize the distance between the adversarial and original images.</a:t>
            </a:r>
            <a:endParaRPr sz="2200"/>
          </a:p>
          <a:p>
            <a:pPr marL="0" lvl="0" indent="0" algn="l" rtl="0">
              <a:lnSpc>
                <a:spcPct val="90000"/>
              </a:lnSpc>
              <a:spcBef>
                <a:spcPts val="1000"/>
              </a:spcBef>
              <a:spcAft>
                <a:spcPts val="0"/>
              </a:spcAft>
              <a:buClr>
                <a:schemeClr val="dk1"/>
              </a:buClr>
              <a:buSzPts val="1100"/>
              <a:buNone/>
            </a:pPr>
            <a:r>
              <a:rPr lang="en-US" sz="2200"/>
              <a:t>And finally a test to check if we get a better solution or not, if we get a better solution we</a:t>
            </a:r>
            <a:endParaRPr sz="2200"/>
          </a:p>
          <a:p>
            <a:pPr marL="0" lvl="0" indent="0" algn="l" rtl="0">
              <a:lnSpc>
                <a:spcPct val="90000"/>
              </a:lnSpc>
              <a:spcBef>
                <a:spcPts val="1000"/>
              </a:spcBef>
              <a:spcAft>
                <a:spcPts val="0"/>
              </a:spcAft>
              <a:buClr>
                <a:schemeClr val="dk1"/>
              </a:buClr>
              <a:buSzPts val="1100"/>
              <a:buNone/>
            </a:pPr>
            <a:r>
              <a:rPr lang="en-US" sz="2200"/>
              <a:t>continue and update the covariance matrix.</a:t>
            </a:r>
            <a:endParaRPr lang="en-US" sz="2200"/>
          </a:p>
          <a:p>
            <a:pPr marL="0" lvl="0" indent="0" algn="l" rtl="0">
              <a:lnSpc>
                <a:spcPct val="90000"/>
              </a:lnSpc>
              <a:spcBef>
                <a:spcPts val="1000"/>
              </a:spcBef>
              <a:spcAft>
                <a:spcPts val="0"/>
              </a:spcAft>
              <a:buClr>
                <a:schemeClr val="dk1"/>
              </a:buClr>
              <a:buSzPts val="1100"/>
              <a:buNone/>
            </a:pPr>
            <a:r>
              <a:rPr lang="en-IN" altLang="en-US" sz="2200"/>
              <a:t>Evaluation metrics:</a:t>
            </a:r>
            <a:endParaRPr lang="en-US" sz="2200"/>
          </a:p>
          <a:p>
            <a:pPr marL="0" lvl="0" indent="0" algn="l" rtl="0">
              <a:lnSpc>
                <a:spcPct val="90000"/>
              </a:lnSpc>
              <a:spcBef>
                <a:spcPts val="1000"/>
              </a:spcBef>
              <a:spcAft>
                <a:spcPts val="0"/>
              </a:spcAft>
              <a:buClr>
                <a:schemeClr val="dk1"/>
              </a:buClr>
              <a:buSzPts val="1100"/>
              <a:buNone/>
            </a:pPr>
            <a:r>
              <a:rPr sz="2200"/>
              <a:t>conduct experiments on two widely used face recognition datasets: LFW and MegaFace. They compare the attack success rates of their algorithm to those of other state-of-the-art methods</a:t>
            </a:r>
            <a:endParaRPr sz="2200"/>
          </a:p>
          <a:p>
            <a:pPr marL="0" lvl="0" indent="0" algn="l" rtl="0">
              <a:lnSpc>
                <a:spcPct val="90000"/>
              </a:lnSpc>
              <a:spcBef>
                <a:spcPts val="1000"/>
              </a:spcBef>
              <a:spcAft>
                <a:spcPts val="0"/>
              </a:spcAft>
              <a:buClr>
                <a:schemeClr val="dk1"/>
              </a:buClr>
              <a:buSzPts val="2800"/>
              <a:buNone/>
            </a:pPr>
            <a:endParaRPr sz="2200"/>
          </a:p>
        </p:txBody>
      </p:sp>
      <p:pic>
        <p:nvPicPr>
          <p:cNvPr id="193" name="Google Shape;193;g23dbb833e71_5_110"/>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194" name="Google Shape;194;g23dbb833e71_5_11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95" name="Google Shape;195;g23dbb833e71_5_11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96" name="Google Shape;196;g23dbb833e71_5_110"/>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sp>
        <p:nvSpPr>
          <p:cNvPr id="201" name="Google Shape;201;g23dbb833e71_5_119"/>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202" name="Google Shape;202;g23dbb833e71_5_119"/>
          <p:cNvSpPr txBox="1"/>
          <p:nvPr>
            <p:ph type="body" idx="1"/>
          </p:nvPr>
        </p:nvSpPr>
        <p:spPr>
          <a:xfrm>
            <a:off x="241450" y="1320675"/>
            <a:ext cx="11812800" cy="5035800"/>
          </a:xfrm>
          <a:prstGeom prst="rect">
            <a:avLst/>
          </a:prstGeom>
          <a:noFill/>
          <a:ln>
            <a:noFill/>
          </a:ln>
        </p:spPr>
        <p:txBody>
          <a:bodyPr spcFirstLastPara="1" wrap="square" lIns="91425" tIns="45700" rIns="91425" bIns="45700" anchor="t" anchorCtr="0">
            <a:normAutofit fontScale="77500" lnSpcReduction="10000"/>
          </a:bodyPr>
          <a:lstStyle/>
          <a:p>
            <a:pPr marL="0" lvl="0" indent="0" algn="l" rtl="0">
              <a:lnSpc>
                <a:spcPct val="90000"/>
              </a:lnSpc>
              <a:spcBef>
                <a:spcPts val="1000"/>
              </a:spcBef>
              <a:spcAft>
                <a:spcPts val="0"/>
              </a:spcAft>
              <a:buClr>
                <a:schemeClr val="dk1"/>
              </a:buClr>
              <a:buSzPct val="117000"/>
              <a:buNone/>
            </a:pPr>
            <a:r>
              <a:rPr lang="en-US" sz="2400"/>
              <a:t>Step 2:</a:t>
            </a:r>
            <a:endParaRPr sz="2400"/>
          </a:p>
          <a:p>
            <a:pPr marL="0" lvl="0" indent="0" algn="l" rtl="0">
              <a:lnSpc>
                <a:spcPct val="90000"/>
              </a:lnSpc>
              <a:spcBef>
                <a:spcPts val="1000"/>
              </a:spcBef>
              <a:spcAft>
                <a:spcPts val="0"/>
              </a:spcAft>
              <a:buClr>
                <a:schemeClr val="dk1"/>
              </a:buClr>
              <a:buSzPct val="117000"/>
              <a:buNone/>
            </a:pPr>
            <a:endParaRPr sz="2400"/>
          </a:p>
          <a:p>
            <a:pPr marL="0" lvl="0" indent="0" algn="l" rtl="0">
              <a:spcBef>
                <a:spcPts val="1000"/>
              </a:spcBef>
              <a:spcAft>
                <a:spcPts val="0"/>
              </a:spcAft>
              <a:buClr>
                <a:schemeClr val="dk1"/>
              </a:buClr>
              <a:buSzPct val="117000"/>
              <a:buNone/>
            </a:pPr>
            <a:r>
              <a:rPr lang="en-US" sz="2400" b="1"/>
              <a:t>ADV-Plugin</a:t>
            </a:r>
            <a:endParaRPr sz="2400"/>
          </a:p>
          <a:p>
            <a:pPr marL="0" lvl="0" indent="0" algn="l" rtl="0">
              <a:lnSpc>
                <a:spcPct val="90000"/>
              </a:lnSpc>
              <a:spcBef>
                <a:spcPts val="1000"/>
              </a:spcBef>
              <a:spcAft>
                <a:spcPts val="0"/>
              </a:spcAft>
              <a:buClr>
                <a:schemeClr val="dk1"/>
              </a:buClr>
              <a:buSzPct val="117000"/>
              <a:buNone/>
            </a:pPr>
            <a:r>
              <a:rPr lang="en-US" sz="2400"/>
              <a:t>Paper Title: </a:t>
            </a:r>
            <a:r>
              <a:rPr lang="en-US" sz="2200"/>
              <a:t>Towards Black-Box Adversarial Attacks on Interpretable Deep Learning Systems</a:t>
            </a:r>
            <a:endParaRPr sz="2200"/>
          </a:p>
          <a:p>
            <a:pPr marL="0" lvl="0" indent="0" algn="l" rtl="0">
              <a:lnSpc>
                <a:spcPct val="90000"/>
              </a:lnSpc>
              <a:spcBef>
                <a:spcPts val="1000"/>
              </a:spcBef>
              <a:spcAft>
                <a:spcPts val="0"/>
              </a:spcAft>
              <a:buClr>
                <a:schemeClr val="dk1"/>
              </a:buClr>
              <a:buSzPct val="127000"/>
              <a:buNone/>
            </a:pPr>
            <a:r>
              <a:rPr lang="en-US" sz="2200"/>
              <a:t>Authors: Yike Zhan, Baolin Zheng, Qian Wang, Ningping Mou, Binqing Guo, Qi Li, Chao Shen, Cong Wang</a:t>
            </a:r>
            <a:endParaRPr sz="2200"/>
          </a:p>
          <a:p>
            <a:pPr marL="0" lvl="0" indent="0" algn="l" rtl="0">
              <a:lnSpc>
                <a:spcPct val="90000"/>
              </a:lnSpc>
              <a:spcBef>
                <a:spcPts val="1000"/>
              </a:spcBef>
              <a:spcAft>
                <a:spcPts val="0"/>
              </a:spcAft>
              <a:buClr>
                <a:schemeClr val="dk1"/>
              </a:buClr>
              <a:buSzPct val="117000"/>
              <a:buNone/>
            </a:pPr>
            <a:r>
              <a:rPr lang="en-US" sz="2400"/>
              <a:t>Conference:  International Conference on Multimedia and Expo (ICME).</a:t>
            </a:r>
            <a:endParaRPr sz="2400"/>
          </a:p>
          <a:p>
            <a:pPr marL="0" lvl="0" indent="0" algn="l" rtl="0">
              <a:lnSpc>
                <a:spcPct val="90000"/>
              </a:lnSpc>
              <a:spcBef>
                <a:spcPts val="1000"/>
              </a:spcBef>
              <a:spcAft>
                <a:spcPts val="0"/>
              </a:spcAft>
              <a:buClr>
                <a:schemeClr val="dk1"/>
              </a:buClr>
              <a:buSzPct val="117000"/>
              <a:buNone/>
            </a:pPr>
            <a:r>
              <a:rPr lang="en-US" sz="2400"/>
              <a:t>Year of Publication: 2020</a:t>
            </a:r>
            <a:endParaRPr sz="2400"/>
          </a:p>
          <a:p>
            <a:pPr marL="0" lvl="0" indent="0" algn="l" rtl="0">
              <a:lnSpc>
                <a:spcPct val="90000"/>
              </a:lnSpc>
              <a:spcBef>
                <a:spcPts val="1000"/>
              </a:spcBef>
              <a:spcAft>
                <a:spcPts val="0"/>
              </a:spcAft>
              <a:buClr>
                <a:schemeClr val="dk1"/>
              </a:buClr>
              <a:buSzPct val="117000"/>
              <a:buNone/>
            </a:pPr>
            <a:r>
              <a:rPr lang="en-US" sz="2400"/>
              <a:t>Datasets: ImageNet, CIFAR-10.</a:t>
            </a:r>
            <a:endParaRPr sz="2400"/>
          </a:p>
          <a:p>
            <a:pPr marL="0" lvl="0" indent="0" algn="l" rtl="0">
              <a:lnSpc>
                <a:spcPct val="90000"/>
              </a:lnSpc>
              <a:spcBef>
                <a:spcPts val="1000"/>
              </a:spcBef>
              <a:spcAft>
                <a:spcPts val="0"/>
              </a:spcAft>
              <a:buClr>
                <a:schemeClr val="dk1"/>
              </a:buClr>
              <a:buSzPct val="117000"/>
              <a:buNone/>
            </a:pPr>
            <a:r>
              <a:rPr lang="en-US" sz="2400"/>
              <a:t>It is based on random search which is efficient iterative approach for black-box optimization.</a:t>
            </a:r>
            <a:endParaRPr sz="2400"/>
          </a:p>
          <a:p>
            <a:pPr marL="0" lvl="0" indent="0" algn="l" rtl="0">
              <a:lnSpc>
                <a:spcPct val="90000"/>
              </a:lnSpc>
              <a:spcBef>
                <a:spcPts val="1000"/>
              </a:spcBef>
              <a:spcAft>
                <a:spcPts val="0"/>
              </a:spcAft>
              <a:buClr>
                <a:schemeClr val="dk1"/>
              </a:buClr>
              <a:buSzPct val="117000"/>
              <a:buNone/>
            </a:pPr>
            <a:r>
              <a:rPr lang="en-US" sz="2400"/>
              <a:t>the proposed scheme in the paper differs from classical random search, designing method from two perspectives.</a:t>
            </a:r>
            <a:endParaRPr sz="2400"/>
          </a:p>
          <a:p>
            <a:pPr marL="457200" lvl="0" indent="-346710" algn="l" rtl="0">
              <a:lnSpc>
                <a:spcPct val="90000"/>
              </a:lnSpc>
              <a:spcBef>
                <a:spcPts val="1000"/>
              </a:spcBef>
              <a:spcAft>
                <a:spcPts val="0"/>
              </a:spcAft>
              <a:buSzPct val="100000"/>
              <a:buAutoNum type="arabicPeriod"/>
            </a:pPr>
            <a:r>
              <a:rPr lang="en-US" sz="2400"/>
              <a:t>Perturb only one pixel of AE at a time to keep it being classified as the target class.</a:t>
            </a:r>
            <a:endParaRPr sz="2400"/>
          </a:p>
          <a:p>
            <a:pPr marL="457200" lvl="0" indent="-346710" algn="l" rtl="0">
              <a:lnSpc>
                <a:spcPct val="90000"/>
              </a:lnSpc>
              <a:spcBef>
                <a:spcPts val="0"/>
              </a:spcBef>
              <a:spcAft>
                <a:spcPts val="0"/>
              </a:spcAft>
              <a:buSzPct val="100000"/>
              <a:buAutoNum type="arabicPeriod"/>
            </a:pPr>
            <a:r>
              <a:rPr lang="en-US" sz="2400"/>
              <a:t>To make the overall perturbation as small as possible, by selecting the sample that is closer to the benign one.</a:t>
            </a:r>
            <a:endParaRPr sz="2400"/>
          </a:p>
          <a:p>
            <a:pPr marL="457200" lvl="0" indent="0" algn="l" rtl="0">
              <a:lnSpc>
                <a:spcPct val="90000"/>
              </a:lnSpc>
              <a:spcBef>
                <a:spcPts val="1000"/>
              </a:spcBef>
              <a:spcAft>
                <a:spcPts val="0"/>
              </a:spcAft>
              <a:buNone/>
            </a:pPr>
            <a:endParaRPr sz="2400"/>
          </a:p>
          <a:p>
            <a:pPr marL="457200" lvl="0" indent="0" algn="l" rtl="0">
              <a:lnSpc>
                <a:spcPct val="90000"/>
              </a:lnSpc>
              <a:spcBef>
                <a:spcPts val="1000"/>
              </a:spcBef>
              <a:spcAft>
                <a:spcPts val="0"/>
              </a:spcAft>
              <a:buNone/>
            </a:pPr>
            <a:endParaRPr sz="2400"/>
          </a:p>
        </p:txBody>
      </p:sp>
      <p:pic>
        <p:nvPicPr>
          <p:cNvPr id="203" name="Google Shape;203;g23dbb833e71_5_119"/>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204" name="Google Shape;204;g23dbb833e71_5_11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05" name="Google Shape;205;g23dbb833e71_5_11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06" name="Google Shape;206;g23dbb833e71_5_119"/>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sp>
        <p:nvSpPr>
          <p:cNvPr id="211" name="Google Shape;211;g23dbb833e71_5_128"/>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212" name="Google Shape;212;g23dbb833e71_5_128"/>
          <p:cNvSpPr txBox="1"/>
          <p:nvPr>
            <p:ph type="body" idx="1"/>
          </p:nvPr>
        </p:nvSpPr>
        <p:spPr>
          <a:xfrm>
            <a:off x="241450" y="1320675"/>
            <a:ext cx="4964100" cy="4389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endParaRPr sz="2400"/>
          </a:p>
        </p:txBody>
      </p:sp>
      <p:pic>
        <p:nvPicPr>
          <p:cNvPr id="213" name="Google Shape;213;g23dbb833e71_5_128"/>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214" name="Google Shape;214;g23dbb833e71_5_12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15" name="Google Shape;215;g23dbb833e71_5_12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16" name="Google Shape;216;g23dbb833e71_5_128"/>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217" name="Google Shape;217;g23dbb833e71_5_128"/>
          <p:cNvPicPr preferRelativeResize="0"/>
          <p:nvPr/>
        </p:nvPicPr>
        <p:blipFill rotWithShape="1">
          <a:blip r:embed="rId2"/>
          <a:srcRect l="2945" t="2678" r="2042" b="1664"/>
          <a:stretch>
            <a:fillRect/>
          </a:stretch>
        </p:blipFill>
        <p:spPr>
          <a:xfrm>
            <a:off x="314900" y="1347712"/>
            <a:ext cx="3819175" cy="4162576"/>
          </a:xfrm>
          <a:prstGeom prst="rect">
            <a:avLst/>
          </a:prstGeom>
          <a:noFill/>
          <a:ln>
            <a:noFill/>
          </a:ln>
        </p:spPr>
      </p:pic>
      <p:sp>
        <p:nvSpPr>
          <p:cNvPr id="218" name="Google Shape;218;g23dbb833e71_5_128"/>
          <p:cNvSpPr txBox="1"/>
          <p:nvPr/>
        </p:nvSpPr>
        <p:spPr>
          <a:xfrm>
            <a:off x="5921575" y="1349575"/>
            <a:ext cx="5692200" cy="51060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Assuming that we have a regular AE x∗ produced by from step 1 and the step size α. During the search, we first randomly select one pixel of x∗ ^k and perturb it by adding or subtracting α, and get two samples: x− and x+. Then, we select the one that is closer to the benign sample from x− and x+ as a temporary sample ~x. We update x∗ k+1 with ~x when ex meets three conditions: </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(i) The Distance between ex and benign sample x0 is smaller than ϵ. (ii) ex is misclassified as ct. (iii) ex increases the similarity</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between benign and adversarial explanations. Otherwise, we</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randomly select another pixel. </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By iteratively executing the above steps, we can obtain the final dual AE. The search ends when the max query number I max is reached.</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k is the number of updates of x∗. The step size α is positively</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related with the l2 distance between the benign and</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sz="1600">
                <a:latin typeface="Calibri" panose="020F0502020204030204"/>
                <a:ea typeface="Calibri" panose="020F0502020204030204"/>
                <a:cs typeface="Calibri" panose="020F0502020204030204"/>
                <a:sym typeface="Calibri" panose="020F0502020204030204"/>
              </a:rPr>
              <a:t>adversarial explanations.</a:t>
            </a:r>
            <a:endParaRPr lang="en-US"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sz="1600">
                <a:latin typeface="Calibri" panose="020F0502020204030204"/>
                <a:ea typeface="Calibri" panose="020F0502020204030204"/>
                <a:cs typeface="Calibri" panose="020F0502020204030204"/>
                <a:sym typeface="Calibri" panose="020F0502020204030204"/>
              </a:rPr>
              <a:t>Evaluation metrics:</a:t>
            </a:r>
            <a:endParaRPr sz="16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IN" sz="1600">
                <a:latin typeface="Calibri" panose="020F0502020204030204"/>
                <a:ea typeface="Calibri" panose="020F0502020204030204"/>
                <a:cs typeface="Calibri" panose="020F0502020204030204"/>
                <a:sym typeface="Calibri" panose="020F0502020204030204"/>
              </a:rPr>
              <a:t>measure the l2 distance and IoU score between benign and adversarial attribution maps</a:t>
            </a:r>
            <a:endParaRPr lang="en-IN" sz="16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g221310cf128_1_50"/>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[GENERATIVE ADVERSARIAL NETWORK]</a:t>
            </a:r>
            <a:endParaRPr lang="en-US" sz="4000" b="1">
              <a:solidFill>
                <a:schemeClr val="accent5"/>
              </a:solidFill>
            </a:endParaRPr>
          </a:p>
        </p:txBody>
      </p:sp>
      <p:sp>
        <p:nvSpPr>
          <p:cNvPr id="224" name="Google Shape;224;g221310cf128_1_5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25" name="Google Shape;225;g221310cf128_1_50"/>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25000" lnSpcReduction="20000"/>
          </a:bodyPr>
          <a:lstStyle/>
          <a:p>
            <a:pPr marL="228600" lvl="0" indent="0" algn="l" rtl="0">
              <a:lnSpc>
                <a:spcPct val="90000"/>
              </a:lnSpc>
              <a:spcBef>
                <a:spcPts val="1000"/>
              </a:spcBef>
              <a:spcAft>
                <a:spcPts val="0"/>
              </a:spcAft>
              <a:buClr>
                <a:schemeClr val="dk1"/>
              </a:buClr>
              <a:buSzPts val="275"/>
              <a:buFont typeface="Arial" panose="020B0604020202020204"/>
              <a:buNone/>
            </a:pPr>
            <a:r>
              <a:rPr lang="en-US" sz="8355"/>
              <a:t>Paper 2 : Deep fake Detection For Human Face Images And Videos: A Survey</a:t>
            </a:r>
            <a:endParaRPr sz="8355"/>
          </a:p>
          <a:p>
            <a:pPr marL="228600" lvl="0" indent="0" algn="l" rtl="0">
              <a:lnSpc>
                <a:spcPct val="90000"/>
              </a:lnSpc>
              <a:spcBef>
                <a:spcPts val="1000"/>
              </a:spcBef>
              <a:spcAft>
                <a:spcPts val="0"/>
              </a:spcAft>
              <a:buClr>
                <a:schemeClr val="dk1"/>
              </a:buClr>
              <a:buSzPts val="275"/>
              <a:buFont typeface="Arial" panose="020B0604020202020204"/>
              <a:buNone/>
            </a:pP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Authors : Asad Malik (Member, Ieee), Minoru Kuribayashi (Senior Member, Ieee),</a:t>
            </a: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Sani M. Abdullahi (Member, Ieee) And Ahmad Neyaz Khan</a:t>
            </a:r>
            <a:endParaRPr sz="8355"/>
          </a:p>
          <a:p>
            <a:pPr marL="228600" lvl="0" indent="0" algn="l" rtl="0">
              <a:lnSpc>
                <a:spcPct val="90000"/>
              </a:lnSpc>
              <a:spcBef>
                <a:spcPts val="1000"/>
              </a:spcBef>
              <a:spcAft>
                <a:spcPts val="0"/>
              </a:spcAft>
              <a:buClr>
                <a:schemeClr val="dk1"/>
              </a:buClr>
              <a:buSzPts val="275"/>
              <a:buFont typeface="Arial" panose="020B0604020202020204"/>
              <a:buNone/>
            </a:pP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(Member, Ieee)</a:t>
            </a:r>
            <a:endParaRPr sz="8355"/>
          </a:p>
          <a:p>
            <a:pPr marL="228600" lvl="0" indent="0" algn="l" rtl="0">
              <a:lnSpc>
                <a:spcPct val="90000"/>
              </a:lnSpc>
              <a:spcBef>
                <a:spcPts val="1000"/>
              </a:spcBef>
              <a:spcAft>
                <a:spcPts val="0"/>
              </a:spcAft>
              <a:buClr>
                <a:schemeClr val="dk1"/>
              </a:buClr>
              <a:buSzPts val="275"/>
              <a:buFont typeface="Arial" panose="020B0604020202020204"/>
              <a:buNone/>
            </a:pP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Date Of Publication: 11 February 2022</a:t>
            </a:r>
            <a:endParaRPr sz="8355"/>
          </a:p>
          <a:p>
            <a:pPr marL="228600" lvl="0" indent="0" algn="l" rtl="0">
              <a:lnSpc>
                <a:spcPct val="90000"/>
              </a:lnSpc>
              <a:spcBef>
                <a:spcPts val="1000"/>
              </a:spcBef>
              <a:spcAft>
                <a:spcPts val="0"/>
              </a:spcAft>
              <a:buClr>
                <a:schemeClr val="dk1"/>
              </a:buClr>
              <a:buSzPts val="275"/>
              <a:buFont typeface="Arial" panose="020B0604020202020204"/>
              <a:buNone/>
            </a:pP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This Article Offers A Comprehensive Survey Of A New And Prominent Technology,</a:t>
            </a: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Namely, Deepfake. It Communicates The Basics, Benefits And Threats Associated</a:t>
            </a: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With Deepfake, Gan-Based Deepfake Applications.</a:t>
            </a:r>
            <a:endParaRPr sz="8355"/>
          </a:p>
          <a:p>
            <a:pPr marL="228600" lvl="0" indent="0" algn="l" rtl="0">
              <a:lnSpc>
                <a:spcPct val="90000"/>
              </a:lnSpc>
              <a:spcBef>
                <a:spcPts val="1000"/>
              </a:spcBef>
              <a:spcAft>
                <a:spcPts val="0"/>
              </a:spcAft>
              <a:buNone/>
            </a:pPr>
          </a:p>
          <a:p>
            <a:pPr marL="228600" lvl="0" indent="-50800" algn="l" rtl="0">
              <a:lnSpc>
                <a:spcPct val="90000"/>
              </a:lnSpc>
              <a:spcBef>
                <a:spcPts val="1000"/>
              </a:spcBef>
              <a:spcAft>
                <a:spcPts val="0"/>
              </a:spcAft>
              <a:buClr>
                <a:schemeClr val="dk1"/>
              </a:buClr>
              <a:buSzPct val="100000"/>
              <a:buNone/>
            </a:pPr>
          </a:p>
        </p:txBody>
      </p:sp>
      <p:pic>
        <p:nvPicPr>
          <p:cNvPr id="226" name="Google Shape;226;g221310cf128_1_50"/>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27" name="Google Shape;227;g221310cf128_1_5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28" name="Google Shape;228;g221310cf128_1_5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29" name="Google Shape;229;g221310cf128_1_50"/>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g23dbb833e71_2_1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235" name="Google Shape;235;g23dbb833e71_2_1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36" name="Google Shape;236;g23dbb833e71_2_1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Clr>
                <a:schemeClr val="dk1"/>
              </a:buClr>
              <a:buSzPts val="275"/>
              <a:buFont typeface="Arial" panose="020B0604020202020204"/>
              <a:buNone/>
            </a:pPr>
            <a:r>
              <a:rPr lang="en-US" sz="9155" b="1"/>
              <a:t>RELEVANCE TO THE PROJECT</a:t>
            </a:r>
            <a:r>
              <a:rPr lang="en-US" sz="8355"/>
              <a:t> :</a:t>
            </a:r>
            <a:endParaRPr sz="8355"/>
          </a:p>
          <a:p>
            <a:pPr marL="228600" lvl="0" indent="0" algn="l" rtl="0">
              <a:lnSpc>
                <a:spcPct val="90000"/>
              </a:lnSpc>
              <a:spcBef>
                <a:spcPts val="1000"/>
              </a:spcBef>
              <a:spcAft>
                <a:spcPts val="0"/>
              </a:spcAft>
              <a:buClr>
                <a:schemeClr val="dk1"/>
              </a:buClr>
              <a:buSzPts val="275"/>
              <a:buFont typeface="Arial" panose="020B0604020202020204"/>
              <a:buNone/>
            </a:pPr>
            <a:endParaRPr sz="8355"/>
          </a:p>
          <a:p>
            <a:pPr marL="457200" lvl="0" indent="-361315" algn="l" rtl="0">
              <a:lnSpc>
                <a:spcPct val="90000"/>
              </a:lnSpc>
              <a:spcBef>
                <a:spcPts val="1000"/>
              </a:spcBef>
              <a:spcAft>
                <a:spcPts val="0"/>
              </a:spcAft>
              <a:buSzPct val="100000"/>
              <a:buChar char="•"/>
            </a:pPr>
            <a:r>
              <a:rPr lang="en-US" sz="8355"/>
              <a:t>Even though different deep learning models like RNN ,DNN but GAN works better for</a:t>
            </a:r>
            <a:endParaRPr sz="8355"/>
          </a:p>
          <a:p>
            <a:pPr marL="228600" lvl="0" indent="0" algn="l" rtl="0">
              <a:lnSpc>
                <a:spcPct val="90000"/>
              </a:lnSpc>
              <a:spcBef>
                <a:spcPts val="1000"/>
              </a:spcBef>
              <a:spcAft>
                <a:spcPts val="0"/>
              </a:spcAft>
              <a:buClr>
                <a:schemeClr val="dk1"/>
              </a:buClr>
              <a:buSzPts val="275"/>
              <a:buFont typeface="Arial" panose="020B0604020202020204"/>
              <a:buNone/>
            </a:pPr>
            <a:r>
              <a:rPr lang="en-US" sz="8355"/>
              <a:t>    deepfake face synthesis</a:t>
            </a:r>
            <a:endParaRPr sz="8355"/>
          </a:p>
          <a:p>
            <a:pPr marL="457200" lvl="0" indent="-361315" algn="l" rtl="0">
              <a:lnSpc>
                <a:spcPct val="90000"/>
              </a:lnSpc>
              <a:spcBef>
                <a:spcPts val="1000"/>
              </a:spcBef>
              <a:spcAft>
                <a:spcPts val="0"/>
              </a:spcAft>
              <a:buSzPct val="100000"/>
              <a:buChar char="•"/>
            </a:pPr>
            <a:r>
              <a:rPr lang="en-US" sz="8355"/>
              <a:t>Face manipulation methods can be divided into five types</a:t>
            </a:r>
            <a:endParaRPr sz="8355"/>
          </a:p>
          <a:p>
            <a:pPr marL="457200" lvl="0" indent="0" algn="l" rtl="0">
              <a:lnSpc>
                <a:spcPct val="90000"/>
              </a:lnSpc>
              <a:spcBef>
                <a:spcPts val="1000"/>
              </a:spcBef>
              <a:spcAft>
                <a:spcPts val="0"/>
              </a:spcAft>
              <a:buNone/>
            </a:pPr>
            <a:endParaRPr sz="8355"/>
          </a:p>
          <a:p>
            <a:pPr marL="1371600" lvl="0" indent="-374015" algn="l" rtl="0">
              <a:lnSpc>
                <a:spcPct val="90000"/>
              </a:lnSpc>
              <a:spcBef>
                <a:spcPts val="1000"/>
              </a:spcBef>
              <a:spcAft>
                <a:spcPts val="0"/>
              </a:spcAft>
              <a:buSzPct val="100000"/>
              <a:buChar char="➔"/>
            </a:pPr>
            <a:r>
              <a:rPr lang="en-US" sz="9155"/>
              <a:t>Entire face synthesis</a:t>
            </a:r>
            <a:endParaRPr sz="9155"/>
          </a:p>
          <a:p>
            <a:pPr marL="1371600" lvl="0" indent="-374015" algn="l" rtl="0">
              <a:lnSpc>
                <a:spcPct val="90000"/>
              </a:lnSpc>
              <a:spcBef>
                <a:spcPts val="0"/>
              </a:spcBef>
              <a:spcAft>
                <a:spcPts val="0"/>
              </a:spcAft>
              <a:buSzPct val="100000"/>
              <a:buChar char="➔"/>
            </a:pPr>
            <a:r>
              <a:rPr lang="en-US" sz="9155"/>
              <a:t>Identity swap</a:t>
            </a:r>
            <a:endParaRPr sz="9155"/>
          </a:p>
          <a:p>
            <a:pPr marL="1371600" lvl="0" indent="-374015" algn="l" rtl="0">
              <a:lnSpc>
                <a:spcPct val="90000"/>
              </a:lnSpc>
              <a:spcBef>
                <a:spcPts val="0"/>
              </a:spcBef>
              <a:spcAft>
                <a:spcPts val="0"/>
              </a:spcAft>
              <a:buSzPct val="100000"/>
              <a:buChar char="➔"/>
            </a:pPr>
            <a:r>
              <a:rPr lang="en-US" sz="9155"/>
              <a:t> Attribute manipulation</a:t>
            </a:r>
            <a:endParaRPr sz="9155"/>
          </a:p>
          <a:p>
            <a:pPr marL="1371600" lvl="0" indent="-374015" algn="l" rtl="0">
              <a:lnSpc>
                <a:spcPct val="90000"/>
              </a:lnSpc>
              <a:spcBef>
                <a:spcPts val="0"/>
              </a:spcBef>
              <a:spcAft>
                <a:spcPts val="0"/>
              </a:spcAft>
              <a:buSzPct val="100000"/>
              <a:buChar char="➔"/>
            </a:pPr>
            <a:r>
              <a:rPr lang="en-US" sz="9155"/>
              <a:t> Expression swap</a:t>
            </a:r>
            <a:endParaRPr sz="9155"/>
          </a:p>
          <a:p>
            <a:pPr marL="1371600" lvl="0" indent="-374015" algn="l" rtl="0">
              <a:lnSpc>
                <a:spcPct val="90000"/>
              </a:lnSpc>
              <a:spcBef>
                <a:spcPts val="0"/>
              </a:spcBef>
              <a:spcAft>
                <a:spcPts val="0"/>
              </a:spcAft>
              <a:buSzPct val="100000"/>
              <a:buChar char="➔"/>
            </a:pPr>
            <a:r>
              <a:rPr lang="en-US" sz="9155"/>
              <a:t> Miscellaneous..</a:t>
            </a:r>
            <a:endParaRPr sz="9155"/>
          </a:p>
          <a:p>
            <a:pPr marL="228600" lvl="0" indent="0" algn="l" rtl="0">
              <a:lnSpc>
                <a:spcPct val="90000"/>
              </a:lnSpc>
              <a:spcBef>
                <a:spcPts val="1000"/>
              </a:spcBef>
              <a:spcAft>
                <a:spcPts val="0"/>
              </a:spcAft>
              <a:buNone/>
            </a:pPr>
            <a:endParaRPr sz="8355"/>
          </a:p>
          <a:p>
            <a:pPr marL="228600" lvl="0" indent="-50800" algn="l" rtl="0">
              <a:lnSpc>
                <a:spcPct val="90000"/>
              </a:lnSpc>
              <a:spcBef>
                <a:spcPts val="1000"/>
              </a:spcBef>
              <a:spcAft>
                <a:spcPts val="0"/>
              </a:spcAft>
              <a:buClr>
                <a:schemeClr val="dk1"/>
              </a:buClr>
              <a:buSzPct val="100000"/>
              <a:buNone/>
            </a:pPr>
          </a:p>
        </p:txBody>
      </p:sp>
      <p:pic>
        <p:nvPicPr>
          <p:cNvPr id="237" name="Google Shape;237;g23dbb833e71_2_11"/>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38" name="Google Shape;238;g23dbb833e71_2_1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39" name="Google Shape;239;g23dbb833e71_2_1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40" name="Google Shape;240;g23dbb833e71_2_1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sp>
        <p:nvSpPr>
          <p:cNvPr id="245" name="Google Shape;245;g23dbb833e71_2_29"/>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246" name="Google Shape;246;g23dbb833e71_2_29"/>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47" name="Google Shape;247;g23dbb833e71_2_29"/>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90000"/>
              </a:lnSpc>
              <a:spcBef>
                <a:spcPts val="1000"/>
              </a:spcBef>
              <a:spcAft>
                <a:spcPts val="0"/>
              </a:spcAft>
              <a:buClr>
                <a:schemeClr val="dk1"/>
              </a:buClr>
              <a:buSzPts val="1100"/>
              <a:buFont typeface="Arial" panose="020B0604020202020204"/>
              <a:buNone/>
            </a:pPr>
            <a:r>
              <a:rPr lang="en-US" sz="4000" b="1"/>
              <a:t>A. ATTRIBUTE MANIPULATION</a:t>
            </a:r>
            <a:endParaRPr sz="4000" b="1"/>
          </a:p>
          <a:p>
            <a:pPr marL="457200" lvl="0" indent="-369570" algn="l" rtl="0">
              <a:lnSpc>
                <a:spcPct val="90000"/>
              </a:lnSpc>
              <a:spcBef>
                <a:spcPts val="1000"/>
              </a:spcBef>
              <a:spcAft>
                <a:spcPts val="0"/>
              </a:spcAft>
              <a:buSzPts val="2219"/>
              <a:buChar char="●"/>
            </a:pPr>
            <a:r>
              <a:rPr lang="en-US" sz="2220"/>
              <a:t>Attribute manipulation, also known as face editing                                                                   or face retouching, entails changing aspects of the face,                                                 such as hair or skin color, gender, age, and the addition                                                      of spectacles.</a:t>
            </a:r>
            <a:endParaRPr sz="2220"/>
          </a:p>
          <a:p>
            <a:pPr marL="457200" lvl="0" indent="-369570" algn="l" rtl="0">
              <a:lnSpc>
                <a:spcPct val="90000"/>
              </a:lnSpc>
              <a:spcBef>
                <a:spcPts val="0"/>
              </a:spcBef>
              <a:spcAft>
                <a:spcPts val="0"/>
              </a:spcAft>
              <a:buSzPts val="2219"/>
              <a:buChar char="●"/>
            </a:pPr>
            <a:r>
              <a:rPr lang="en-US" sz="2220"/>
              <a:t>This manipulation process is usually carried out through                                                     a GAN, such as the StarGAN</a:t>
            </a:r>
            <a:endParaRPr sz="2220"/>
          </a:p>
          <a:p>
            <a:pPr marL="457200" lvl="0" indent="-369570" algn="l" rtl="0">
              <a:lnSpc>
                <a:spcPct val="90000"/>
              </a:lnSpc>
              <a:spcBef>
                <a:spcPts val="0"/>
              </a:spcBef>
              <a:spcAft>
                <a:spcPts val="0"/>
              </a:spcAft>
              <a:buSzPts val="2219"/>
              <a:buChar char="●"/>
            </a:pPr>
            <a:r>
              <a:rPr lang="en-US" sz="2220"/>
              <a:t>Consumers may utilize this technology to test a wide                                                           range  of items in a virtual environment, including                                                  cosmetics and  makeup, spectacles, and hairstyles.</a:t>
            </a:r>
            <a:endParaRPr sz="2220"/>
          </a:p>
          <a:p>
            <a:pPr marL="228600" lvl="0" indent="0" algn="l" rtl="0">
              <a:lnSpc>
                <a:spcPct val="90000"/>
              </a:lnSpc>
              <a:spcBef>
                <a:spcPts val="1000"/>
              </a:spcBef>
              <a:spcAft>
                <a:spcPts val="0"/>
              </a:spcAft>
              <a:buNone/>
            </a:pPr>
            <a:endParaRPr sz="4200" b="1"/>
          </a:p>
          <a:p>
            <a:pPr marL="228600" lvl="0" indent="-50800" algn="l" rtl="0">
              <a:lnSpc>
                <a:spcPct val="90000"/>
              </a:lnSpc>
              <a:spcBef>
                <a:spcPts val="1000"/>
              </a:spcBef>
              <a:spcAft>
                <a:spcPts val="0"/>
              </a:spcAft>
              <a:buClr>
                <a:schemeClr val="dk1"/>
              </a:buClr>
              <a:buSzPts val="2800"/>
              <a:buNone/>
            </a:pPr>
          </a:p>
        </p:txBody>
      </p:sp>
      <p:pic>
        <p:nvPicPr>
          <p:cNvPr id="248" name="Google Shape;248;g23dbb833e71_2_29"/>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49" name="Google Shape;249;g23dbb833e71_2_2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50" name="Google Shape;250;g23dbb833e71_2_2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51" name="Google Shape;251;g23dbb833e71_2_29"/>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252" name="Google Shape;252;g23dbb833e71_2_29"/>
          <p:cNvPicPr preferRelativeResize="0"/>
          <p:nvPr/>
        </p:nvPicPr>
        <p:blipFill>
          <a:blip r:embed="rId2"/>
          <a:stretch>
            <a:fillRect/>
          </a:stretch>
        </p:blipFill>
        <p:spPr>
          <a:xfrm>
            <a:off x="7924800" y="1921637"/>
            <a:ext cx="4114799" cy="22699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56" name="Shape 256"/>
        <p:cNvGrpSpPr/>
        <p:nvPr/>
      </p:nvGrpSpPr>
      <p:grpSpPr>
        <a:xfrm>
          <a:off x="0" y="0"/>
          <a:ext cx="0" cy="0"/>
          <a:chOff x="0" y="0"/>
          <a:chExt cx="0" cy="0"/>
        </a:xfrm>
      </p:grpSpPr>
      <p:sp>
        <p:nvSpPr>
          <p:cNvPr id="257" name="Google Shape;257;g23dbb833e71_2_4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258" name="Google Shape;258;g23dbb833e71_2_4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59" name="Google Shape;259;g23dbb833e71_2_4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1000"/>
              </a:spcBef>
              <a:spcAft>
                <a:spcPts val="0"/>
              </a:spcAft>
              <a:buClr>
                <a:schemeClr val="dk1"/>
              </a:buClr>
              <a:buSzPts val="1100"/>
              <a:buFont typeface="Arial" panose="020B0604020202020204"/>
              <a:buNone/>
            </a:pPr>
            <a:r>
              <a:rPr lang="en-US" sz="3920" b="1"/>
              <a:t>B. IDENTITY SWAP</a:t>
            </a:r>
            <a:endParaRPr sz="3920" b="1"/>
          </a:p>
          <a:p>
            <a:pPr marL="457200" lvl="0" indent="-354965" algn="l" rtl="0">
              <a:lnSpc>
                <a:spcPct val="90000"/>
              </a:lnSpc>
              <a:spcBef>
                <a:spcPts val="1000"/>
              </a:spcBef>
              <a:spcAft>
                <a:spcPts val="0"/>
              </a:spcAft>
              <a:buSzPts val="1987"/>
              <a:buChar char="●"/>
            </a:pPr>
            <a:r>
              <a:rPr lang="en-US" sz="1985"/>
              <a:t>The identity swap technique, also called the face-swap  method, is very popular for replacing the face of one  person in an image or video with that of another person.</a:t>
            </a:r>
            <a:endParaRPr sz="1985"/>
          </a:p>
          <a:p>
            <a:pPr marL="457200" lvl="0" indent="-354965" algn="l" rtl="0">
              <a:lnSpc>
                <a:spcPct val="90000"/>
              </a:lnSpc>
              <a:spcBef>
                <a:spcPts val="0"/>
              </a:spcBef>
              <a:spcAft>
                <a:spcPts val="0"/>
              </a:spcAft>
              <a:buSzPts val="1987"/>
              <a:buChar char="●"/>
            </a:pPr>
            <a:r>
              <a:rPr lang="en-US" sz="1985"/>
              <a:t>Source image shows the identity, the target image provides the attributes and a swapped face image is generated                                                  </a:t>
            </a:r>
            <a:endParaRPr sz="1985"/>
          </a:p>
          <a:p>
            <a:pPr marL="457200" lvl="0" indent="-354965" algn="l" rtl="0">
              <a:lnSpc>
                <a:spcPct val="90000"/>
              </a:lnSpc>
              <a:spcBef>
                <a:spcPts val="0"/>
              </a:spcBef>
              <a:spcAft>
                <a:spcPts val="0"/>
              </a:spcAft>
              <a:buSzPts val="1987"/>
              <a:buChar char="●"/>
            </a:pPr>
            <a:r>
              <a:rPr lang="en-US" sz="1985"/>
              <a:t>This type of method generates nonexisting face images, usually using a powerful GAN, suchas Style-GAN , StyleGAN2 and StyleGAN2-Ada . These approaches produce incredibleoutcomes, such as high-resolution facial images with a great degree of realism.</a:t>
            </a:r>
            <a:endParaRPr sz="1985"/>
          </a:p>
          <a:p>
            <a:pPr marL="228600" lvl="0" indent="-50800" algn="l" rtl="0">
              <a:lnSpc>
                <a:spcPct val="90000"/>
              </a:lnSpc>
              <a:spcBef>
                <a:spcPts val="1000"/>
              </a:spcBef>
              <a:spcAft>
                <a:spcPts val="0"/>
              </a:spcAft>
              <a:buClr>
                <a:schemeClr val="dk1"/>
              </a:buClr>
              <a:buSzPts val="2800"/>
              <a:buNone/>
            </a:pPr>
            <a:endParaRPr sz="1985"/>
          </a:p>
        </p:txBody>
      </p:sp>
      <p:pic>
        <p:nvPicPr>
          <p:cNvPr id="260" name="Google Shape;260;g23dbb833e71_2_41"/>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61" name="Google Shape;261;g23dbb833e71_2_4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62" name="Google Shape;262;g23dbb833e71_2_4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63" name="Google Shape;263;g23dbb833e71_2_4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264" name="Google Shape;264;g23dbb833e71_2_41"/>
          <p:cNvPicPr preferRelativeResize="0"/>
          <p:nvPr/>
        </p:nvPicPr>
        <p:blipFill>
          <a:blip r:embed="rId2"/>
          <a:stretch>
            <a:fillRect/>
          </a:stretch>
        </p:blipFill>
        <p:spPr>
          <a:xfrm>
            <a:off x="3750950" y="4585150"/>
            <a:ext cx="4690099" cy="1815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g23dbb833e71_2_54"/>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270" name="Google Shape;270;g23dbb833e71_2_54"/>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71" name="Google Shape;271;g23dbb833e71_2_54"/>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1000"/>
              </a:spcBef>
              <a:spcAft>
                <a:spcPts val="0"/>
              </a:spcAft>
              <a:buClr>
                <a:schemeClr val="dk1"/>
              </a:buClr>
              <a:buSzPts val="1100"/>
              <a:buFont typeface="Arial" panose="020B0604020202020204"/>
              <a:buNone/>
            </a:pPr>
            <a:r>
              <a:rPr lang="en-US" sz="3085" b="1"/>
              <a:t>Datasets:</a:t>
            </a:r>
            <a:endParaRPr sz="3085" b="1"/>
          </a:p>
          <a:p>
            <a:pPr marL="228600" lvl="0" indent="-50800" algn="l" rtl="0">
              <a:lnSpc>
                <a:spcPct val="90000"/>
              </a:lnSpc>
              <a:spcBef>
                <a:spcPts val="1000"/>
              </a:spcBef>
              <a:spcAft>
                <a:spcPts val="0"/>
              </a:spcAft>
              <a:buClr>
                <a:schemeClr val="dk1"/>
              </a:buClr>
              <a:buSzPts val="1100"/>
              <a:buFont typeface="Arial" panose="020B0604020202020204"/>
              <a:buNone/>
            </a:pPr>
            <a:endParaRPr sz="1985"/>
          </a:p>
          <a:p>
            <a:pPr marL="457200" lvl="0" indent="-354965" algn="l" rtl="0">
              <a:lnSpc>
                <a:spcPct val="90000"/>
              </a:lnSpc>
              <a:spcBef>
                <a:spcPts val="1000"/>
              </a:spcBef>
              <a:spcAft>
                <a:spcPts val="0"/>
              </a:spcAft>
              <a:buSzPts val="1987"/>
              <a:buChar char="●"/>
            </a:pPr>
            <a:r>
              <a:rPr lang="en-US" sz="1985"/>
              <a:t>The CelebFaces Attributes Dataset (CelebA) is a large-scale face attribute dataset with more than200K celebrity images, each with 40 attribute annotations</a:t>
            </a:r>
            <a:endParaRPr sz="1985"/>
          </a:p>
          <a:p>
            <a:pPr marL="457200" lvl="0" indent="0" algn="l" rtl="0">
              <a:lnSpc>
                <a:spcPct val="90000"/>
              </a:lnSpc>
              <a:spcBef>
                <a:spcPts val="1000"/>
              </a:spcBef>
              <a:spcAft>
                <a:spcPts val="0"/>
              </a:spcAft>
              <a:buNone/>
            </a:pPr>
            <a:endParaRPr sz="1985"/>
          </a:p>
          <a:p>
            <a:pPr marL="457200" lvl="0" indent="-354965" algn="l" rtl="0">
              <a:lnSpc>
                <a:spcPct val="90000"/>
              </a:lnSpc>
              <a:spcBef>
                <a:spcPts val="1000"/>
              </a:spcBef>
              <a:spcAft>
                <a:spcPts val="0"/>
              </a:spcAft>
              <a:buSzPts val="1987"/>
              <a:buChar char="●"/>
            </a:pPr>
            <a:r>
              <a:rPr lang="en-US" sz="1985"/>
              <a:t>The Diverse Fake Face Dataset (DFFD) dataset combines multiple forgery types (FaceSwap,Deepfake, DeepFaceLab, FaceAPP, StarGAN and StyleGAN) in a single dataset. DeepFake Detection(DFD) [55] was developed by Google and JigSaw</a:t>
            </a:r>
            <a:endParaRPr sz="1985"/>
          </a:p>
          <a:p>
            <a:pPr marL="228600" lvl="0" indent="-50800" algn="l" rtl="0">
              <a:lnSpc>
                <a:spcPct val="90000"/>
              </a:lnSpc>
              <a:spcBef>
                <a:spcPts val="1000"/>
              </a:spcBef>
              <a:spcAft>
                <a:spcPts val="0"/>
              </a:spcAft>
              <a:buClr>
                <a:schemeClr val="dk1"/>
              </a:buClr>
              <a:buSzPts val="2800"/>
              <a:buNone/>
            </a:pPr>
            <a:endParaRPr sz="1985"/>
          </a:p>
        </p:txBody>
      </p:sp>
      <p:pic>
        <p:nvPicPr>
          <p:cNvPr id="272" name="Google Shape;272;g23dbb833e71_2_54"/>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73" name="Google Shape;273;g23dbb833e71_2_5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74" name="Google Shape;274;g23dbb833e71_2_5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75" name="Google Shape;275;g23dbb833e71_2_5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g23dbb833e71_2_66"/>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281" name="Google Shape;281;g23dbb833e71_2_66"/>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82" name="Google Shape;282;g23dbb833e71_2_66"/>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440"/>
              <a:buFont typeface="Arial" panose="020B0604020202020204"/>
              <a:buNone/>
            </a:pPr>
            <a:r>
              <a:rPr lang="en-US" sz="2235" b="1"/>
              <a:t>Paper 3 : StarGAN: Unified Generative Adversarial Networks for Multi-Domain</a:t>
            </a:r>
            <a:endParaRPr sz="2235" b="1"/>
          </a:p>
          <a:p>
            <a:pPr marL="228600" lvl="0" indent="-50800" algn="l" rtl="0">
              <a:lnSpc>
                <a:spcPct val="70000"/>
              </a:lnSpc>
              <a:spcBef>
                <a:spcPts val="1000"/>
              </a:spcBef>
              <a:spcAft>
                <a:spcPts val="0"/>
              </a:spcAft>
              <a:buClr>
                <a:schemeClr val="dk1"/>
              </a:buClr>
              <a:buSzPts val="440"/>
              <a:buFont typeface="Arial" panose="020B0604020202020204"/>
              <a:buNone/>
            </a:pPr>
            <a:r>
              <a:rPr lang="en-US" sz="2235" b="1"/>
              <a:t>Image-to-Image Translation</a:t>
            </a:r>
            <a:endParaRPr sz="2235" b="1"/>
          </a:p>
          <a:p>
            <a:pPr marL="228600" lvl="0" indent="-50800" algn="l" rtl="0">
              <a:lnSpc>
                <a:spcPct val="70000"/>
              </a:lnSpc>
              <a:spcBef>
                <a:spcPts val="1000"/>
              </a:spcBef>
              <a:spcAft>
                <a:spcPts val="0"/>
              </a:spcAft>
              <a:buClr>
                <a:schemeClr val="dk1"/>
              </a:buClr>
              <a:buSzPts val="440"/>
              <a:buFont typeface="Arial" panose="020B0604020202020204"/>
              <a:buNone/>
            </a:pPr>
            <a:endParaRPr sz="2035" b="1"/>
          </a:p>
          <a:p>
            <a:pPr marL="228600" lvl="0" indent="-50800" algn="l" rtl="0">
              <a:lnSpc>
                <a:spcPct val="70000"/>
              </a:lnSpc>
              <a:spcBef>
                <a:spcPts val="1000"/>
              </a:spcBef>
              <a:spcAft>
                <a:spcPts val="0"/>
              </a:spcAft>
              <a:buClr>
                <a:schemeClr val="dk1"/>
              </a:buClr>
              <a:buSzPts val="440"/>
              <a:buFont typeface="Arial" panose="020B0604020202020204"/>
              <a:buNone/>
            </a:pPr>
            <a:r>
              <a:rPr lang="en-US" sz="2035"/>
              <a:t>Conference: CVF Conference on Computer Vision and Pattern Recognition</a:t>
            </a:r>
            <a:endParaRPr sz="2035"/>
          </a:p>
          <a:p>
            <a:pPr marL="228600" lvl="0" indent="-50800" algn="l" rtl="0">
              <a:lnSpc>
                <a:spcPct val="70000"/>
              </a:lnSpc>
              <a:spcBef>
                <a:spcPts val="1000"/>
              </a:spcBef>
              <a:spcAft>
                <a:spcPts val="0"/>
              </a:spcAft>
              <a:buClr>
                <a:schemeClr val="dk1"/>
              </a:buClr>
              <a:buSzPts val="440"/>
              <a:buFont typeface="Arial" panose="020B0604020202020204"/>
              <a:buNone/>
            </a:pPr>
            <a:endParaRPr sz="2035"/>
          </a:p>
          <a:p>
            <a:pPr marL="228600" lvl="0" indent="-50800" algn="l" rtl="0">
              <a:lnSpc>
                <a:spcPct val="70000"/>
              </a:lnSpc>
              <a:spcBef>
                <a:spcPts val="1000"/>
              </a:spcBef>
              <a:spcAft>
                <a:spcPts val="0"/>
              </a:spcAft>
              <a:buClr>
                <a:schemeClr val="dk1"/>
              </a:buClr>
              <a:buSzPts val="440"/>
              <a:buFont typeface="Arial" panose="020B0604020202020204"/>
              <a:buNone/>
            </a:pPr>
            <a:r>
              <a:rPr lang="en-US" sz="2035"/>
              <a:t>Authors: Yunjey Choi, Minje Choi, Munyoung Kim, Jung-Woo Ha, Sunghun Kim, Jaegul</a:t>
            </a:r>
            <a:endParaRPr sz="2035"/>
          </a:p>
          <a:p>
            <a:pPr marL="228600" lvl="0" indent="-50800" algn="l" rtl="0">
              <a:lnSpc>
                <a:spcPct val="70000"/>
              </a:lnSpc>
              <a:spcBef>
                <a:spcPts val="1000"/>
              </a:spcBef>
              <a:spcAft>
                <a:spcPts val="0"/>
              </a:spcAft>
              <a:buClr>
                <a:schemeClr val="dk1"/>
              </a:buClr>
              <a:buSzPts val="440"/>
              <a:buFont typeface="Arial" panose="020B0604020202020204"/>
              <a:buNone/>
            </a:pPr>
            <a:r>
              <a:rPr lang="en-US" sz="2035"/>
              <a:t>Choo, Korea University, Clova AI Research, NAVER Corp, The College of New Jersey,</a:t>
            </a:r>
            <a:endParaRPr sz="2035"/>
          </a:p>
          <a:p>
            <a:pPr marL="228600" lvl="0" indent="-50800" algn="l" rtl="0">
              <a:lnSpc>
                <a:spcPct val="70000"/>
              </a:lnSpc>
              <a:spcBef>
                <a:spcPts val="1000"/>
              </a:spcBef>
              <a:spcAft>
                <a:spcPts val="0"/>
              </a:spcAft>
              <a:buClr>
                <a:schemeClr val="dk1"/>
              </a:buClr>
              <a:buSzPts val="440"/>
              <a:buFont typeface="Arial" panose="020B0604020202020204"/>
              <a:buNone/>
            </a:pPr>
            <a:r>
              <a:rPr lang="en-US" sz="2035"/>
              <a:t>Hong Kong University of Science &amp; Technology</a:t>
            </a:r>
            <a:endParaRPr sz="2035"/>
          </a:p>
          <a:p>
            <a:pPr marL="228600" lvl="0" indent="-50800" algn="l" rtl="0">
              <a:lnSpc>
                <a:spcPct val="70000"/>
              </a:lnSpc>
              <a:spcBef>
                <a:spcPts val="1000"/>
              </a:spcBef>
              <a:spcAft>
                <a:spcPts val="0"/>
              </a:spcAft>
              <a:buClr>
                <a:schemeClr val="dk1"/>
              </a:buClr>
              <a:buSzPts val="440"/>
              <a:buFont typeface="Arial" panose="020B0604020202020204"/>
              <a:buNone/>
            </a:pPr>
            <a:endParaRPr sz="2035"/>
          </a:p>
          <a:p>
            <a:pPr marL="228600" lvl="0" indent="-50800" algn="l" rtl="0">
              <a:lnSpc>
                <a:spcPct val="70000"/>
              </a:lnSpc>
              <a:spcBef>
                <a:spcPts val="1000"/>
              </a:spcBef>
              <a:spcAft>
                <a:spcPts val="0"/>
              </a:spcAft>
              <a:buClr>
                <a:schemeClr val="dk1"/>
              </a:buClr>
              <a:buSzPts val="440"/>
              <a:buFont typeface="Arial" panose="020B0604020202020204"/>
              <a:buNone/>
            </a:pPr>
            <a:r>
              <a:rPr lang="en-US" sz="2035"/>
              <a:t>Main focus is ATTRIBUTE MANIPULATION</a:t>
            </a:r>
            <a:endParaRPr sz="2035"/>
          </a:p>
          <a:p>
            <a:pPr marL="228600" lvl="0" indent="-50800" algn="l" rtl="0">
              <a:lnSpc>
                <a:spcPct val="70000"/>
              </a:lnSpc>
              <a:spcBef>
                <a:spcPts val="1000"/>
              </a:spcBef>
              <a:spcAft>
                <a:spcPts val="0"/>
              </a:spcAft>
              <a:buClr>
                <a:schemeClr val="dk1"/>
              </a:buClr>
              <a:buSzPts val="440"/>
              <a:buFont typeface="Arial" panose="020B0604020202020204"/>
              <a:buNone/>
            </a:pPr>
            <a:endParaRPr sz="2035"/>
          </a:p>
          <a:p>
            <a:pPr marL="228600" lvl="0" indent="-50800" algn="l" rtl="0">
              <a:lnSpc>
                <a:spcPct val="70000"/>
              </a:lnSpc>
              <a:spcBef>
                <a:spcPts val="1000"/>
              </a:spcBef>
              <a:spcAft>
                <a:spcPts val="0"/>
              </a:spcAft>
              <a:buClr>
                <a:schemeClr val="dk1"/>
              </a:buClr>
              <a:buSzPts val="1120"/>
              <a:buNone/>
            </a:pPr>
            <a:endParaRPr sz="2035"/>
          </a:p>
        </p:txBody>
      </p:sp>
      <p:pic>
        <p:nvPicPr>
          <p:cNvPr id="283" name="Google Shape;283;g23dbb833e71_2_66"/>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84" name="Google Shape;284;g23dbb833e71_2_66"/>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85" name="Google Shape;285;g23dbb833e71_2_66"/>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86" name="Google Shape;286;g23dbb833e71_2_66"/>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5" name="Shape 95"/>
        <p:cNvGrpSpPr/>
        <p:nvPr/>
      </p:nvGrpSpPr>
      <p:grpSpPr>
        <a:xfrm>
          <a:off x="0" y="0"/>
          <a:ext cx="0" cy="0"/>
          <a:chOff x="0" y="0"/>
          <a:chExt cx="0" cy="0"/>
        </a:xfrm>
      </p:grpSpPr>
      <p:sp>
        <p:nvSpPr>
          <p:cNvPr id="96" name="Google Shape;96;p2"/>
          <p:cNvSpPr txBox="1"/>
          <p:nvPr/>
        </p:nvSpPr>
        <p:spPr>
          <a:xfrm>
            <a:off x="1638300" y="2514600"/>
            <a:ext cx="8915400" cy="4572000"/>
          </a:xfrm>
          <a:prstGeom prst="rect">
            <a:avLst/>
          </a:prstGeom>
          <a:noFill/>
          <a:ln>
            <a:noFill/>
          </a:ln>
        </p:spPr>
        <p:txBody>
          <a:bodyPr spcFirstLastPara="1" wrap="square" lIns="91425" tIns="45700" rIns="91425" bIns="45700" anchor="t" anchorCtr="0">
            <a:noAutofit/>
          </a:bodyPr>
          <a:lstStyle/>
          <a:p>
            <a:pPr marL="685800" marR="0" lvl="0" indent="-190500" algn="just" rtl="0">
              <a:spcBef>
                <a:spcPts val="0"/>
              </a:spcBef>
              <a:spcAft>
                <a:spcPts val="0"/>
              </a:spcAft>
              <a:buClr>
                <a:schemeClr val="dk1"/>
              </a:buClr>
              <a:buSzPts val="2400"/>
              <a:buFont typeface="Noto Sans Symbols"/>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97" name="Google Shape;97;p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Outline</a:t>
            </a:r>
            <a:endParaRPr b="1">
              <a:solidFill>
                <a:schemeClr val="accent5"/>
              </a:solidFill>
            </a:endParaRPr>
          </a:p>
        </p:txBody>
      </p:sp>
      <p:sp>
        <p:nvSpPr>
          <p:cNvPr id="98" name="Google Shape;98;p2"/>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685800" lvl="0" indent="-342900" algn="just" rtl="0">
              <a:lnSpc>
                <a:spcPct val="90000"/>
              </a:lnSpc>
              <a:spcBef>
                <a:spcPts val="0"/>
              </a:spcBef>
              <a:spcAft>
                <a:spcPts val="0"/>
              </a:spcAft>
              <a:buClr>
                <a:schemeClr val="dk1"/>
              </a:buClr>
              <a:buSzPct val="100000"/>
              <a:buFont typeface="Calibri" panose="020F0502020204030204"/>
              <a:buChar char="•"/>
            </a:pPr>
            <a:r>
              <a:rPr lang="en-US" sz="2800"/>
              <a:t>Problem Statement</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Abstract and Scope</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Literature Survey</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Suggestions from Review – 3</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Design Approach </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Design Constraints, Assumptions &amp; Dependencies</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Proposed Methodology / Approach</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Architecture</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Design Description</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Technologies Used</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Project Progress</a:t>
            </a:r>
            <a:endParaRPr lang="en-US" sz="2800"/>
          </a:p>
          <a:p>
            <a:pPr marL="685800" lvl="0" indent="-342900" algn="just" rtl="0">
              <a:lnSpc>
                <a:spcPct val="90000"/>
              </a:lnSpc>
              <a:spcBef>
                <a:spcPts val="520"/>
              </a:spcBef>
              <a:spcAft>
                <a:spcPts val="0"/>
              </a:spcAft>
              <a:buClr>
                <a:schemeClr val="dk1"/>
              </a:buClr>
              <a:buSzPct val="100000"/>
              <a:buFont typeface="Calibri" panose="020F0502020204030204"/>
              <a:buChar char="•"/>
            </a:pPr>
            <a:r>
              <a:rPr lang="en-US" sz="2800"/>
              <a:t>References</a:t>
            </a:r>
            <a:endParaRPr sz="2800"/>
          </a:p>
        </p:txBody>
      </p:sp>
      <p:pic>
        <p:nvPicPr>
          <p:cNvPr id="99" name="Google Shape;99;p2"/>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100" name="Google Shape;100;p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01" name="Google Shape;101;p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02" name="Google Shape;102;p2"/>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90" name="Shape 290"/>
        <p:cNvGrpSpPr/>
        <p:nvPr/>
      </p:nvGrpSpPr>
      <p:grpSpPr>
        <a:xfrm>
          <a:off x="0" y="0"/>
          <a:ext cx="0" cy="0"/>
          <a:chOff x="0" y="0"/>
          <a:chExt cx="0" cy="0"/>
        </a:xfrm>
      </p:grpSpPr>
      <p:sp>
        <p:nvSpPr>
          <p:cNvPr id="291" name="Google Shape;291;g23dbb833e71_2_77"/>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292" name="Google Shape;292;g23dbb833e71_2_77"/>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293" name="Google Shape;293;g23dbb833e71_2_77"/>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440"/>
              <a:buNone/>
            </a:pPr>
            <a:r>
              <a:rPr lang="en-US" sz="2035"/>
              <a:t>Existing approaches have limited scalability in handling more than two domains, since</a:t>
            </a:r>
            <a:endParaRPr sz="2035"/>
          </a:p>
          <a:p>
            <a:pPr marL="228600" lvl="0" indent="-50800" algn="l" rtl="0">
              <a:lnSpc>
                <a:spcPct val="70000"/>
              </a:lnSpc>
              <a:spcBef>
                <a:spcPts val="1000"/>
              </a:spcBef>
              <a:spcAft>
                <a:spcPts val="0"/>
              </a:spcAft>
              <a:buClr>
                <a:schemeClr val="dk1"/>
              </a:buClr>
              <a:buSzPts val="440"/>
              <a:buNone/>
            </a:pPr>
            <a:r>
              <a:rPr lang="en-US" sz="2035"/>
              <a:t>different models should be built independently for every pair of image domains. To</a:t>
            </a:r>
            <a:endParaRPr sz="2035"/>
          </a:p>
          <a:p>
            <a:pPr marL="228600" lvl="0" indent="-50800" algn="l" rtl="0">
              <a:lnSpc>
                <a:spcPct val="70000"/>
              </a:lnSpc>
              <a:spcBef>
                <a:spcPts val="1000"/>
              </a:spcBef>
              <a:spcAft>
                <a:spcPts val="0"/>
              </a:spcAft>
              <a:buClr>
                <a:schemeClr val="dk1"/>
              </a:buClr>
              <a:buSzPts val="440"/>
              <a:buNone/>
            </a:pPr>
            <a:r>
              <a:rPr lang="en-US" sz="2035"/>
              <a:t>address this limitation, they have  proposed  StarGAN, a novel and scalable approach that can</a:t>
            </a:r>
            <a:endParaRPr sz="2035"/>
          </a:p>
          <a:p>
            <a:pPr marL="228600" lvl="0" indent="-50800" algn="l" rtl="0">
              <a:lnSpc>
                <a:spcPct val="70000"/>
              </a:lnSpc>
              <a:spcBef>
                <a:spcPts val="1000"/>
              </a:spcBef>
              <a:spcAft>
                <a:spcPts val="0"/>
              </a:spcAft>
              <a:buClr>
                <a:schemeClr val="dk1"/>
              </a:buClr>
              <a:buSzPts val="440"/>
              <a:buNone/>
            </a:pPr>
            <a:r>
              <a:rPr lang="en-US" sz="2035"/>
              <a:t>perform image-to-image translations for multiple domains using only a single model.</a:t>
            </a:r>
            <a:endParaRPr sz="2035"/>
          </a:p>
          <a:p>
            <a:pPr marL="228600" lvl="0" indent="-50800" algn="l" rtl="0">
              <a:lnSpc>
                <a:spcPct val="70000"/>
              </a:lnSpc>
              <a:spcBef>
                <a:spcPts val="1000"/>
              </a:spcBef>
              <a:spcAft>
                <a:spcPts val="0"/>
              </a:spcAft>
              <a:buClr>
                <a:schemeClr val="dk1"/>
              </a:buClr>
              <a:buSzPts val="440"/>
              <a:buNone/>
            </a:pPr>
            <a:endParaRPr sz="2235" b="1"/>
          </a:p>
          <a:p>
            <a:pPr marL="228600" lvl="0" indent="-50800" algn="l" rtl="0">
              <a:lnSpc>
                <a:spcPct val="70000"/>
              </a:lnSpc>
              <a:spcBef>
                <a:spcPts val="1000"/>
              </a:spcBef>
              <a:spcAft>
                <a:spcPts val="0"/>
              </a:spcAft>
              <a:buClr>
                <a:schemeClr val="dk1"/>
              </a:buClr>
              <a:buSzPts val="1120"/>
              <a:buNone/>
            </a:pPr>
            <a:endParaRPr sz="2035"/>
          </a:p>
        </p:txBody>
      </p:sp>
      <p:pic>
        <p:nvPicPr>
          <p:cNvPr id="294" name="Google Shape;294;g23dbb833e71_2_77"/>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295" name="Google Shape;295;g23dbb833e71_2_7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96" name="Google Shape;296;g23dbb833e71_2_7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297" name="Google Shape;297;g23dbb833e71_2_77"/>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298" name="Google Shape;298;g23dbb833e71_2_77"/>
          <p:cNvPicPr preferRelativeResize="0"/>
          <p:nvPr/>
        </p:nvPicPr>
        <p:blipFill>
          <a:blip r:embed="rId2"/>
          <a:stretch>
            <a:fillRect/>
          </a:stretch>
        </p:blipFill>
        <p:spPr>
          <a:xfrm>
            <a:off x="3277325" y="3422550"/>
            <a:ext cx="5845949" cy="2669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g23dbb833e71_2_88"/>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04" name="Google Shape;304;g23dbb833e71_2_88"/>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05" name="Google Shape;305;g23dbb833e71_2_88"/>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Clr>
                <a:schemeClr val="dk1"/>
              </a:buClr>
              <a:buSzPts val="1100"/>
              <a:buFont typeface="Arial" panose="020B0604020202020204"/>
              <a:buNone/>
            </a:pPr>
            <a:r>
              <a:rPr lang="en-US" sz="2735" b="1"/>
              <a:t>Datasets :</a:t>
            </a:r>
            <a:endParaRPr sz="2735" b="1"/>
          </a:p>
          <a:p>
            <a:pPr marL="457200" lvl="0" indent="-357505" algn="l" rtl="0">
              <a:lnSpc>
                <a:spcPct val="70000"/>
              </a:lnSpc>
              <a:spcBef>
                <a:spcPts val="1000"/>
              </a:spcBef>
              <a:spcAft>
                <a:spcPts val="0"/>
              </a:spcAft>
              <a:buSzPts val="2035"/>
              <a:buChar char="•"/>
            </a:pPr>
            <a:r>
              <a:rPr lang="en-US" sz="2035"/>
              <a:t>CelebA dataset contains 40 labels related</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        to facial attributes such as hair color, gender and age</a:t>
            </a:r>
            <a:endParaRPr sz="2035"/>
          </a:p>
          <a:p>
            <a:pPr marL="457200" lvl="0" indent="-357505" algn="l" rtl="0">
              <a:lnSpc>
                <a:spcPct val="70000"/>
              </a:lnSpc>
              <a:spcBef>
                <a:spcPts val="1000"/>
              </a:spcBef>
              <a:spcAft>
                <a:spcPts val="0"/>
              </a:spcAft>
              <a:buSzPts val="2035"/>
              <a:buChar char="•"/>
            </a:pPr>
            <a:r>
              <a:rPr lang="en-US" sz="2035"/>
              <a:t>RaFD dataset has 8 labels for facial</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        expressions such as ‘happy’, ‘angry’ and ‘sad’.</a:t>
            </a:r>
            <a:endParaRPr sz="2035"/>
          </a:p>
          <a:p>
            <a:pPr marL="0" lvl="0" indent="0" algn="l" rtl="0">
              <a:lnSpc>
                <a:spcPct val="70000"/>
              </a:lnSpc>
              <a:spcBef>
                <a:spcPts val="1000"/>
              </a:spcBef>
              <a:spcAft>
                <a:spcPts val="0"/>
              </a:spcAft>
              <a:buClr>
                <a:schemeClr val="dk1"/>
              </a:buClr>
              <a:buSzPts val="1100"/>
              <a:buNone/>
            </a:pPr>
            <a:endParaRPr sz="2035"/>
          </a:p>
          <a:p>
            <a:pPr marL="0" lvl="0" indent="0" algn="l" rtl="0">
              <a:lnSpc>
                <a:spcPct val="70000"/>
              </a:lnSpc>
              <a:spcBef>
                <a:spcPts val="1000"/>
              </a:spcBef>
              <a:spcAft>
                <a:spcPts val="0"/>
              </a:spcAft>
              <a:buClr>
                <a:schemeClr val="dk1"/>
              </a:buClr>
              <a:buSzPts val="1100"/>
              <a:buNone/>
            </a:pPr>
            <a:r>
              <a:rPr lang="en-US" sz="2035" b="1"/>
              <a:t>ISSUES </a:t>
            </a:r>
            <a:r>
              <a:rPr lang="en-US" sz="2035"/>
              <a:t>:- difference in the number of attributes in </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different datasets.</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b="1"/>
              <a:t>SOLUTION </a:t>
            </a:r>
            <a:r>
              <a:rPr lang="en-US" sz="2035"/>
              <a:t>:- Mask Vector. To alleviate this problem, we introduce a mask vector that allows</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StarGAN to ignore unspecified labels and focus on the explicitly known label provided by a</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particular dataset</a:t>
            </a:r>
            <a:endParaRPr sz="2035"/>
          </a:p>
          <a:p>
            <a:pPr marL="228600" lvl="0" indent="-50800" algn="l" rtl="0">
              <a:lnSpc>
                <a:spcPct val="70000"/>
              </a:lnSpc>
              <a:spcBef>
                <a:spcPts val="1000"/>
              </a:spcBef>
              <a:spcAft>
                <a:spcPts val="0"/>
              </a:spcAft>
              <a:buClr>
                <a:schemeClr val="dk1"/>
              </a:buClr>
              <a:buSzPts val="1120"/>
              <a:buNone/>
            </a:pPr>
            <a:endParaRPr sz="2035"/>
          </a:p>
        </p:txBody>
      </p:sp>
      <p:pic>
        <p:nvPicPr>
          <p:cNvPr id="306" name="Google Shape;306;g23dbb833e71_2_88"/>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07" name="Google Shape;307;g23dbb833e71_2_8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08" name="Google Shape;308;g23dbb833e71_2_8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09" name="Google Shape;309;g23dbb833e71_2_88"/>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310" name="Google Shape;310;g23dbb833e71_2_88"/>
          <p:cNvPicPr preferRelativeResize="0"/>
          <p:nvPr/>
        </p:nvPicPr>
        <p:blipFill>
          <a:blip r:embed="rId2"/>
          <a:stretch>
            <a:fillRect/>
          </a:stretch>
        </p:blipFill>
        <p:spPr>
          <a:xfrm>
            <a:off x="7570313" y="1690813"/>
            <a:ext cx="4162425" cy="240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14" name="Shape 314"/>
        <p:cNvGrpSpPr/>
        <p:nvPr/>
      </p:nvGrpSpPr>
      <p:grpSpPr>
        <a:xfrm>
          <a:off x="0" y="0"/>
          <a:ext cx="0" cy="0"/>
          <a:chOff x="0" y="0"/>
          <a:chExt cx="0" cy="0"/>
        </a:xfrm>
      </p:grpSpPr>
      <p:sp>
        <p:nvSpPr>
          <p:cNvPr id="315" name="Google Shape;315;g23dbb833e71_2_114"/>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16" name="Google Shape;316;g23dbb833e71_2_114"/>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17" name="Google Shape;317;g23dbb833e71_2_114"/>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00"/>
              <a:buNone/>
            </a:pPr>
            <a:r>
              <a:rPr lang="en-US" sz="2235"/>
              <a:t>Overview of StarGAN, consisting of two modules, a discriminator D and a generator G </a:t>
            </a:r>
            <a:endParaRPr sz="2235"/>
          </a:p>
          <a:p>
            <a:pPr marL="457200" lvl="0" indent="-357505" algn="l" rtl="0">
              <a:lnSpc>
                <a:spcPct val="70000"/>
              </a:lnSpc>
              <a:spcBef>
                <a:spcPts val="1000"/>
              </a:spcBef>
              <a:spcAft>
                <a:spcPts val="0"/>
              </a:spcAft>
              <a:buSzPts val="2035"/>
              <a:buChar char="•"/>
            </a:pPr>
            <a:r>
              <a:rPr lang="en-US" sz="2035"/>
              <a:t> D learns to distinguish between real and fake images and classify the real images to its</a:t>
            </a:r>
            <a:endParaRPr sz="2035"/>
          </a:p>
          <a:p>
            <a:pPr marL="457200" lvl="0" indent="0" algn="l" rtl="0">
              <a:lnSpc>
                <a:spcPct val="70000"/>
              </a:lnSpc>
              <a:spcBef>
                <a:spcPts val="1000"/>
              </a:spcBef>
              <a:spcAft>
                <a:spcPts val="0"/>
              </a:spcAft>
              <a:buNone/>
            </a:pPr>
            <a:r>
              <a:rPr lang="en-US" sz="2035"/>
              <a:t> corresponding domain.</a:t>
            </a:r>
            <a:endParaRPr sz="2035"/>
          </a:p>
          <a:p>
            <a:pPr marL="457200" lvl="0" indent="-357505" algn="l" rtl="0">
              <a:lnSpc>
                <a:spcPct val="70000"/>
              </a:lnSpc>
              <a:spcBef>
                <a:spcPts val="1000"/>
              </a:spcBef>
              <a:spcAft>
                <a:spcPts val="0"/>
              </a:spcAft>
              <a:buSzPts val="2035"/>
              <a:buChar char="•"/>
            </a:pPr>
            <a:r>
              <a:rPr lang="en-US" sz="2035"/>
              <a:t>G takes in both the image and target domain label as input and generates an fake image. The</a:t>
            </a:r>
            <a:endParaRPr sz="2035"/>
          </a:p>
          <a:p>
            <a:pPr marL="228600" lvl="0" indent="-50800" algn="l" rtl="0">
              <a:lnSpc>
                <a:spcPct val="70000"/>
              </a:lnSpc>
              <a:spcBef>
                <a:spcPts val="1000"/>
              </a:spcBef>
              <a:spcAft>
                <a:spcPts val="0"/>
              </a:spcAft>
              <a:buClr>
                <a:schemeClr val="dk1"/>
              </a:buClr>
              <a:buSzPts val="1100"/>
              <a:buNone/>
            </a:pPr>
            <a:r>
              <a:rPr lang="en-US" sz="2035"/>
              <a:t>     target domain label is spatially replicated and concatenated with the input image.</a:t>
            </a:r>
            <a:endParaRPr sz="2035"/>
          </a:p>
          <a:p>
            <a:pPr marL="457200" lvl="0" indent="-357505" algn="l" rtl="0">
              <a:lnSpc>
                <a:spcPct val="70000"/>
              </a:lnSpc>
              <a:spcBef>
                <a:spcPts val="1000"/>
              </a:spcBef>
              <a:spcAft>
                <a:spcPts val="0"/>
              </a:spcAft>
              <a:buSzPts val="2035"/>
              <a:buChar char="●"/>
            </a:pPr>
            <a:r>
              <a:rPr lang="en-US" sz="2035"/>
              <a:t>G tries to reconstruct the original image from the fake image given the original domain label</a:t>
            </a:r>
            <a:endParaRPr sz="2035"/>
          </a:p>
          <a:p>
            <a:pPr marL="457200" lvl="0" indent="-357505" algn="l" rtl="0">
              <a:lnSpc>
                <a:spcPct val="70000"/>
              </a:lnSpc>
              <a:spcBef>
                <a:spcPts val="0"/>
              </a:spcBef>
              <a:spcAft>
                <a:spcPts val="0"/>
              </a:spcAft>
              <a:buSzPts val="2035"/>
              <a:buChar char="●"/>
            </a:pPr>
            <a:r>
              <a:rPr lang="en-US" sz="2035"/>
              <a:t>G tries to generate images indistinguishable from real images and classifiable as target </a:t>
            </a: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domain by D.</a:t>
            </a:r>
            <a:endParaRPr sz="2035"/>
          </a:p>
          <a:p>
            <a:pPr marL="228600" lvl="0" indent="-50800" algn="l" rtl="0">
              <a:lnSpc>
                <a:spcPct val="70000"/>
              </a:lnSpc>
              <a:spcBef>
                <a:spcPts val="1000"/>
              </a:spcBef>
              <a:spcAft>
                <a:spcPts val="0"/>
              </a:spcAft>
              <a:buClr>
                <a:schemeClr val="dk1"/>
              </a:buClr>
              <a:buSzPts val="1120"/>
              <a:buNone/>
            </a:pPr>
            <a:endParaRPr sz="2735" b="1"/>
          </a:p>
        </p:txBody>
      </p:sp>
      <p:pic>
        <p:nvPicPr>
          <p:cNvPr id="318" name="Google Shape;318;g23dbb833e71_2_114"/>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19" name="Google Shape;319;g23dbb833e71_2_11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20" name="Google Shape;320;g23dbb833e71_2_11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21" name="Google Shape;321;g23dbb833e71_2_11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322" name="Google Shape;322;g23dbb833e71_2_114"/>
          <p:cNvPicPr preferRelativeResize="0"/>
          <p:nvPr/>
        </p:nvPicPr>
        <p:blipFill>
          <a:blip r:embed="rId2"/>
          <a:stretch>
            <a:fillRect/>
          </a:stretch>
        </p:blipFill>
        <p:spPr>
          <a:xfrm>
            <a:off x="3138075" y="4262288"/>
            <a:ext cx="5143500" cy="1914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26" name="Shape 326"/>
        <p:cNvGrpSpPr/>
        <p:nvPr/>
      </p:nvGrpSpPr>
      <p:grpSpPr>
        <a:xfrm>
          <a:off x="0" y="0"/>
          <a:ext cx="0" cy="0"/>
          <a:chOff x="0" y="0"/>
          <a:chExt cx="0" cy="0"/>
        </a:xfrm>
      </p:grpSpPr>
      <p:sp>
        <p:nvSpPr>
          <p:cNvPr id="327" name="Google Shape;327;g23dbb833e71_2_127"/>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28" name="Google Shape;328;g23dbb833e71_2_127"/>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29" name="Google Shape;329;g23dbb833e71_2_127"/>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20"/>
              <a:buNone/>
            </a:pPr>
            <a:endParaRPr sz="2735" b="1"/>
          </a:p>
        </p:txBody>
      </p:sp>
      <p:pic>
        <p:nvPicPr>
          <p:cNvPr id="330" name="Google Shape;330;g23dbb833e71_2_127"/>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31" name="Google Shape;331;g23dbb833e71_2_12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32" name="Google Shape;332;g23dbb833e71_2_12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33" name="Google Shape;333;g23dbb833e71_2_127"/>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334" name="Google Shape;334;g23dbb833e71_2_127"/>
          <p:cNvPicPr preferRelativeResize="0"/>
          <p:nvPr/>
        </p:nvPicPr>
        <p:blipFill>
          <a:blip r:embed="rId2"/>
          <a:stretch>
            <a:fillRect/>
          </a:stretch>
        </p:blipFill>
        <p:spPr>
          <a:xfrm>
            <a:off x="1100275" y="1825625"/>
            <a:ext cx="8420100" cy="335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g23dbb833e71_2_139"/>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40" name="Google Shape;340;g23dbb833e71_2_139"/>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41" name="Google Shape;341;g23dbb833e71_2_139"/>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20"/>
              <a:buNone/>
            </a:pPr>
            <a:endParaRPr sz="2735" b="1"/>
          </a:p>
        </p:txBody>
      </p:sp>
      <p:pic>
        <p:nvPicPr>
          <p:cNvPr id="342" name="Google Shape;342;g23dbb833e71_2_139"/>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43" name="Google Shape;343;g23dbb833e71_2_13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44" name="Google Shape;344;g23dbb833e71_2_13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45" name="Google Shape;345;g23dbb833e71_2_139"/>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346" name="Google Shape;346;g23dbb833e71_2_139"/>
          <p:cNvPicPr preferRelativeResize="0"/>
          <p:nvPr/>
        </p:nvPicPr>
        <p:blipFill>
          <a:blip r:embed="rId2"/>
          <a:stretch>
            <a:fillRect/>
          </a:stretch>
        </p:blipFill>
        <p:spPr>
          <a:xfrm>
            <a:off x="1055738" y="1825625"/>
            <a:ext cx="8162925" cy="335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g23dbb833e71_2_15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52" name="Google Shape;352;g23dbb833e71_2_15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53" name="Google Shape;353;g23dbb833e71_2_15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20"/>
              <a:buNone/>
            </a:pPr>
            <a:endParaRPr sz="2735" b="1"/>
          </a:p>
        </p:txBody>
      </p:sp>
      <p:pic>
        <p:nvPicPr>
          <p:cNvPr id="354" name="Google Shape;354;g23dbb833e71_2_151"/>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55" name="Google Shape;355;g23dbb833e71_2_15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56" name="Google Shape;356;g23dbb833e71_2_15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57" name="Google Shape;357;g23dbb833e71_2_15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358" name="Google Shape;358;g23dbb833e71_2_151"/>
          <p:cNvPicPr preferRelativeResize="0"/>
          <p:nvPr/>
        </p:nvPicPr>
        <p:blipFill>
          <a:blip r:embed="rId2"/>
          <a:stretch>
            <a:fillRect/>
          </a:stretch>
        </p:blipFill>
        <p:spPr>
          <a:xfrm>
            <a:off x="1055738" y="1825625"/>
            <a:ext cx="8162925" cy="3352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g23dbb833e71_2_162"/>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64" name="Google Shape;364;g23dbb833e71_2_162"/>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65" name="Google Shape;365;g23dbb833e71_2_162"/>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00"/>
              <a:buFont typeface="Arial" panose="020B0604020202020204"/>
              <a:buNone/>
            </a:pPr>
            <a:r>
              <a:rPr lang="en-US" sz="2035"/>
              <a:t>Paper 4: One Shot Face Swapping on Megapixels</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Conference : 2021 IEEE/CVF Conference on Computer Vision and Pattern Recognition (CVPR)</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Authors :Yuhao Zhu; Qi Li; Jian Wang; Chengzhong Xu; Zhenan Sun</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Main focus is IDENTITY SWAP</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Finally, the swapped faces can be synthesized by StyleGAN2 with the benefits of its training</a:t>
            </a: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stability and powerful generative capability.</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Datasets: CelebA, CelebA-HQ, FFHQ, FaceForensics++</a:t>
            </a:r>
            <a:endParaRPr sz="2035"/>
          </a:p>
          <a:p>
            <a:pPr marL="228600" lvl="0" indent="-50800" algn="l" rtl="0">
              <a:lnSpc>
                <a:spcPct val="70000"/>
              </a:lnSpc>
              <a:spcBef>
                <a:spcPts val="1000"/>
              </a:spcBef>
              <a:spcAft>
                <a:spcPts val="0"/>
              </a:spcAft>
              <a:buClr>
                <a:schemeClr val="dk1"/>
              </a:buClr>
              <a:buSzPts val="1120"/>
              <a:buNone/>
            </a:pPr>
            <a:endParaRPr sz="2735" b="1"/>
          </a:p>
        </p:txBody>
      </p:sp>
      <p:pic>
        <p:nvPicPr>
          <p:cNvPr id="366" name="Google Shape;366;g23dbb833e71_2_162"/>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67" name="Google Shape;367;g23dbb833e71_2_16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68" name="Google Shape;368;g23dbb833e71_2_16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69" name="Google Shape;369;g23dbb833e71_2_162"/>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73" name="Shape 373"/>
        <p:cNvGrpSpPr/>
        <p:nvPr/>
      </p:nvGrpSpPr>
      <p:grpSpPr>
        <a:xfrm>
          <a:off x="0" y="0"/>
          <a:ext cx="0" cy="0"/>
          <a:chOff x="0" y="0"/>
          <a:chExt cx="0" cy="0"/>
        </a:xfrm>
      </p:grpSpPr>
      <p:sp>
        <p:nvSpPr>
          <p:cNvPr id="374" name="Google Shape;374;g23dbb833e71_2_174"/>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75" name="Google Shape;375;g23dbb833e71_2_174"/>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76" name="Google Shape;376;g23dbb833e71_2_174"/>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00"/>
              <a:buFont typeface="Arial" panose="020B0604020202020204"/>
              <a:buNone/>
            </a:pPr>
            <a:r>
              <a:rPr lang="en-US" sz="2035"/>
              <a:t>PROBLEMS FOCUSED IN THIS PAPER:</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457200" lvl="0" indent="-357505" algn="l" rtl="0">
              <a:lnSpc>
                <a:spcPct val="70000"/>
              </a:lnSpc>
              <a:spcBef>
                <a:spcPts val="1000"/>
              </a:spcBef>
              <a:spcAft>
                <a:spcPts val="0"/>
              </a:spcAft>
              <a:buSzPts val="2035"/>
              <a:buChar char="➔"/>
            </a:pPr>
            <a:r>
              <a:rPr lang="en-US" sz="2035"/>
              <a:t> Information is insufficient for high-quality face generation due to the compressed</a:t>
            </a: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      representation in an end-to-end framework .</a:t>
            </a:r>
            <a:endParaRPr sz="2035"/>
          </a:p>
          <a:p>
            <a:pPr marL="457200" lvl="0" indent="-357505" algn="l" rtl="0">
              <a:lnSpc>
                <a:spcPct val="70000"/>
              </a:lnSpc>
              <a:spcBef>
                <a:spcPts val="1000"/>
              </a:spcBef>
              <a:spcAft>
                <a:spcPts val="0"/>
              </a:spcAft>
              <a:buSzPts val="2035"/>
              <a:buChar char="➔"/>
            </a:pPr>
            <a:r>
              <a:rPr lang="en-US" sz="2035"/>
              <a:t>Secondly, adversarial training is unstable , which confines the resolution of previous methods</a:t>
            </a: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     only up to 2562 .</a:t>
            </a:r>
            <a:endParaRPr sz="2035"/>
          </a:p>
          <a:p>
            <a:pPr marL="457200" lvl="0" indent="-357505" algn="l" rtl="0">
              <a:lnSpc>
                <a:spcPct val="70000"/>
              </a:lnSpc>
              <a:spcBef>
                <a:spcPts val="1000"/>
              </a:spcBef>
              <a:spcAft>
                <a:spcPts val="0"/>
              </a:spcAft>
              <a:buSzPts val="2035"/>
              <a:buChar char="➔"/>
            </a:pPr>
            <a:r>
              <a:rPr lang="en-US" sz="2035"/>
              <a:t>Thirdly, the GPU memory limitation makes the training untenable, or the training batch is</a:t>
            </a:r>
            <a:endParaRPr sz="2035"/>
          </a:p>
          <a:p>
            <a:pPr marL="228600" lvl="0" indent="-50800" algn="l" rtl="0">
              <a:lnSpc>
                <a:spcPct val="70000"/>
              </a:lnSpc>
              <a:spcBef>
                <a:spcPts val="1000"/>
              </a:spcBef>
              <a:spcAft>
                <a:spcPts val="0"/>
              </a:spcAft>
              <a:buClr>
                <a:schemeClr val="dk1"/>
              </a:buClr>
              <a:buSzPts val="1100"/>
              <a:buFont typeface="Arial" panose="020B0604020202020204"/>
              <a:buNone/>
            </a:pPr>
            <a:r>
              <a:rPr lang="en-US" sz="2035"/>
              <a:t>     bounded by a small size, which aggravates the collapse of the training process.</a:t>
            </a:r>
            <a:endParaRPr sz="2035"/>
          </a:p>
          <a:p>
            <a:pPr marL="228600" lvl="0" indent="-50800" algn="l" rtl="0">
              <a:lnSpc>
                <a:spcPct val="70000"/>
              </a:lnSpc>
              <a:spcBef>
                <a:spcPts val="1000"/>
              </a:spcBef>
              <a:spcAft>
                <a:spcPts val="0"/>
              </a:spcAft>
              <a:buClr>
                <a:schemeClr val="dk1"/>
              </a:buClr>
              <a:buSzPts val="1120"/>
              <a:buNone/>
            </a:pPr>
            <a:endParaRPr sz="2035"/>
          </a:p>
        </p:txBody>
      </p:sp>
      <p:pic>
        <p:nvPicPr>
          <p:cNvPr id="377" name="Google Shape;377;g23dbb833e71_2_174"/>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78" name="Google Shape;378;g23dbb833e71_2_17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79" name="Google Shape;379;g23dbb833e71_2_17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80" name="Google Shape;380;g23dbb833e71_2_17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5" name="Google Shape;385;g23dbb833e71_2_185"/>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86" name="Google Shape;386;g23dbb833e71_2_185"/>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87" name="Google Shape;387;g23dbb833e71_2_185"/>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00"/>
              <a:buFont typeface="Arial" panose="020B0604020202020204"/>
              <a:buNone/>
            </a:pPr>
            <a:r>
              <a:rPr lang="en-US" sz="2035"/>
              <a:t>SOLUTION :</a:t>
            </a:r>
            <a:endParaRPr sz="2035"/>
          </a:p>
          <a:p>
            <a:pPr marL="0" lvl="0" indent="457200" algn="l" rtl="0">
              <a:lnSpc>
                <a:spcPct val="70000"/>
              </a:lnSpc>
              <a:spcBef>
                <a:spcPts val="1000"/>
              </a:spcBef>
              <a:spcAft>
                <a:spcPts val="0"/>
              </a:spcAft>
              <a:buClr>
                <a:schemeClr val="dk1"/>
              </a:buClr>
              <a:buSzPts val="1100"/>
              <a:buFont typeface="Arial" panose="020B0604020202020204"/>
              <a:buNone/>
            </a:pPr>
            <a:r>
              <a:rPr lang="en-US" sz="2035"/>
              <a:t>This paper proposes the first Megapixel level one shot Face Swapping method (MegaFS) by</a:t>
            </a:r>
            <a:endParaRPr sz="2035"/>
          </a:p>
          <a:p>
            <a:pPr marL="228600" lvl="0" indent="-50800" algn="l" rtl="0">
              <a:lnSpc>
                <a:spcPct val="70000"/>
              </a:lnSpc>
              <a:spcBef>
                <a:spcPts val="1000"/>
              </a:spcBef>
              <a:spcAft>
                <a:spcPts val="0"/>
              </a:spcAft>
              <a:buClr>
                <a:schemeClr val="dk1"/>
              </a:buClr>
              <a:buSzPts val="1100"/>
              <a:buNone/>
            </a:pPr>
            <a:r>
              <a:rPr lang="en-US" sz="2035"/>
              <a:t>adopting the “</a:t>
            </a:r>
            <a:r>
              <a:rPr lang="en-US" sz="2035" b="1"/>
              <a:t>divide and conquer</a:t>
            </a:r>
            <a:r>
              <a:rPr lang="en-US" sz="2035"/>
              <a:t>” strategy in three steps.</a:t>
            </a:r>
            <a:endParaRPr sz="2035"/>
          </a:p>
          <a:p>
            <a:pPr marL="457200" lvl="0" indent="0" algn="l" rtl="0">
              <a:lnSpc>
                <a:spcPct val="70000"/>
              </a:lnSpc>
              <a:spcBef>
                <a:spcPts val="1000"/>
              </a:spcBef>
              <a:spcAft>
                <a:spcPts val="0"/>
              </a:spcAft>
              <a:buNone/>
            </a:pPr>
            <a:endParaRPr sz="2035"/>
          </a:p>
          <a:p>
            <a:pPr marL="457200" lvl="0" indent="-357505" algn="l" rtl="0">
              <a:lnSpc>
                <a:spcPct val="70000"/>
              </a:lnSpc>
              <a:spcBef>
                <a:spcPts val="1000"/>
              </a:spcBef>
              <a:spcAft>
                <a:spcPts val="0"/>
              </a:spcAft>
              <a:buSzPts val="2035"/>
              <a:buChar char="➔"/>
            </a:pPr>
            <a:r>
              <a:rPr lang="en-US" sz="2035"/>
              <a:t>To modify more than one attribute can be modified once a time, a novel swapping module, Face Transfer Module (FTM), is proposed to control multiple attributes synchronously without explicit feature disentanglement.</a:t>
            </a:r>
            <a:endParaRPr sz="2035"/>
          </a:p>
          <a:p>
            <a:pPr marL="457200" lvl="0" indent="-357505" algn="l" rtl="0">
              <a:lnSpc>
                <a:spcPct val="70000"/>
              </a:lnSpc>
              <a:spcBef>
                <a:spcPts val="0"/>
              </a:spcBef>
              <a:spcAft>
                <a:spcPts val="0"/>
              </a:spcAft>
              <a:buSzPts val="2035"/>
              <a:buChar char="➔"/>
            </a:pPr>
            <a:r>
              <a:rPr lang="en-US" sz="2035"/>
              <a:t>Each part of MegaFS can be trained separately so the GPU memory requirements are satisfied for megapixel face swapping.</a:t>
            </a:r>
            <a:endParaRPr sz="2035"/>
          </a:p>
          <a:p>
            <a:pPr marL="457200" lvl="0" indent="-357505" algn="l" rtl="0">
              <a:lnSpc>
                <a:spcPct val="70000"/>
              </a:lnSpc>
              <a:spcBef>
                <a:spcPts val="0"/>
              </a:spcBef>
              <a:spcAft>
                <a:spcPts val="0"/>
              </a:spcAft>
              <a:buSzPts val="2035"/>
              <a:buChar char="➔"/>
            </a:pPr>
            <a:r>
              <a:rPr lang="en-US" sz="2035"/>
              <a:t>To overcome the information loss in the encoder, we adopt GAN Inversion methods and propose a Hierarchical Representation Face Encoder (HieRFE) to find the complete face representation in an extended latent space W++.</a:t>
            </a:r>
            <a:endParaRPr sz="2035"/>
          </a:p>
          <a:p>
            <a:pPr marL="228600" lvl="0" indent="-50800" algn="l" rtl="0">
              <a:lnSpc>
                <a:spcPct val="70000"/>
              </a:lnSpc>
              <a:spcBef>
                <a:spcPts val="1000"/>
              </a:spcBef>
              <a:spcAft>
                <a:spcPts val="0"/>
              </a:spcAft>
              <a:buClr>
                <a:schemeClr val="dk1"/>
              </a:buClr>
              <a:buSzPts val="1120"/>
              <a:buNone/>
            </a:pPr>
            <a:endParaRPr sz="2035"/>
          </a:p>
        </p:txBody>
      </p:sp>
      <p:pic>
        <p:nvPicPr>
          <p:cNvPr id="388" name="Google Shape;388;g23dbb833e71_2_185"/>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389" name="Google Shape;389;g23dbb833e71_2_18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90" name="Google Shape;390;g23dbb833e71_2_18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391" name="Google Shape;391;g23dbb833e71_2_185"/>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95" name="Shape 395"/>
        <p:cNvGrpSpPr/>
        <p:nvPr/>
      </p:nvGrpSpPr>
      <p:grpSpPr>
        <a:xfrm>
          <a:off x="0" y="0"/>
          <a:ext cx="0" cy="0"/>
          <a:chOff x="0" y="0"/>
          <a:chExt cx="0" cy="0"/>
        </a:xfrm>
      </p:grpSpPr>
      <p:sp>
        <p:nvSpPr>
          <p:cNvPr id="396" name="Google Shape;396;g23dbb833e71_2_198"/>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397" name="Google Shape;397;g23dbb833e71_2_198"/>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398" name="Google Shape;398;g23dbb833e71_2_198"/>
          <p:cNvSpPr txBox="1"/>
          <p:nvPr>
            <p:ph type="body" idx="1"/>
          </p:nvPr>
        </p:nvSpPr>
        <p:spPr>
          <a:xfrm>
            <a:off x="838200" y="1534350"/>
            <a:ext cx="10515600" cy="46425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20"/>
              <a:buNone/>
            </a:pPr>
            <a:r>
              <a:rPr lang="en-US" sz="2035"/>
              <a:t>Evaluation</a:t>
            </a:r>
            <a:endParaRPr sz="2035"/>
          </a:p>
        </p:txBody>
      </p:sp>
      <p:pic>
        <p:nvPicPr>
          <p:cNvPr id="399" name="Google Shape;399;g23dbb833e71_2_198"/>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00" name="Google Shape;400;g23dbb833e71_2_19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01" name="Google Shape;401;g23dbb833e71_2_19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02" name="Google Shape;402;g23dbb833e71_2_198"/>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403" name="Google Shape;403;g23dbb833e71_2_198"/>
          <p:cNvPicPr preferRelativeResize="0"/>
          <p:nvPr/>
        </p:nvPicPr>
        <p:blipFill>
          <a:blip r:embed="rId2"/>
          <a:stretch>
            <a:fillRect/>
          </a:stretch>
        </p:blipFill>
        <p:spPr>
          <a:xfrm>
            <a:off x="1975825" y="1932138"/>
            <a:ext cx="7734300" cy="3343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Abstract and Scope</a:t>
            </a:r>
            <a:endParaRPr b="1">
              <a:solidFill>
                <a:schemeClr val="accent5"/>
              </a:solidFill>
            </a:endParaRPr>
          </a:p>
        </p:txBody>
      </p:sp>
      <p:sp>
        <p:nvSpPr>
          <p:cNvPr id="108" name="Google Shape;108;p3"/>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109" name="Google Shape;109;p3"/>
          <p:cNvSpPr txBox="1"/>
          <p:nvPr>
            <p:ph type="body" idx="1"/>
          </p:nvPr>
        </p:nvSpPr>
        <p:spPr>
          <a:xfrm>
            <a:off x="731675" y="1760750"/>
            <a:ext cx="10515600" cy="4033200"/>
          </a:xfrm>
          <a:prstGeom prst="rect">
            <a:avLst/>
          </a:prstGeom>
          <a:noFill/>
          <a:ln>
            <a:noFill/>
          </a:ln>
        </p:spPr>
        <p:txBody>
          <a:bodyPr spcFirstLastPara="1" wrap="square" lIns="91425" tIns="45700" rIns="91425" bIns="45700" anchor="t" anchorCtr="0">
            <a:noAutofit/>
          </a:bodyPr>
          <a:lstStyle/>
          <a:p>
            <a:pPr marL="457200" lvl="0" indent="-361950" algn="l" rtl="0">
              <a:lnSpc>
                <a:spcPct val="130000"/>
              </a:lnSpc>
              <a:spcBef>
                <a:spcPts val="0"/>
              </a:spcBef>
              <a:spcAft>
                <a:spcPts val="0"/>
              </a:spcAft>
              <a:buClr>
                <a:srgbClr val="00000A"/>
              </a:buClr>
              <a:buSzPts val="2100"/>
              <a:buChar char="•"/>
            </a:pPr>
            <a:r>
              <a:rPr lang="en-US" sz="2100">
                <a:solidFill>
                  <a:srgbClr val="00000A"/>
                </a:solidFill>
              </a:rPr>
              <a:t>Deepfake images and videos are very popular today. As the generators are becoming more sophisticated, the detectors are also gaining importance.</a:t>
            </a:r>
            <a:endParaRPr sz="2100">
              <a:solidFill>
                <a:srgbClr val="00000A"/>
              </a:solidFill>
            </a:endParaRPr>
          </a:p>
          <a:p>
            <a:pPr marL="457200" lvl="0" indent="-361950" algn="l" rtl="0">
              <a:lnSpc>
                <a:spcPct val="130000"/>
              </a:lnSpc>
              <a:spcBef>
                <a:spcPts val="0"/>
              </a:spcBef>
              <a:spcAft>
                <a:spcPts val="0"/>
              </a:spcAft>
              <a:buClr>
                <a:srgbClr val="00000A"/>
              </a:buClr>
              <a:buSzPts val="2100"/>
              <a:buChar char="•"/>
            </a:pPr>
            <a:r>
              <a:rPr lang="en-US" sz="2100">
                <a:solidFill>
                  <a:srgbClr val="00000A"/>
                </a:solidFill>
              </a:rPr>
              <a:t>Recent works have also shown that neural network interpretability is susceptible to adversarial manipulations.</a:t>
            </a:r>
            <a:endParaRPr sz="2100">
              <a:solidFill>
                <a:srgbClr val="00000A"/>
              </a:solidFill>
            </a:endParaRPr>
          </a:p>
          <a:p>
            <a:pPr marL="457200" lvl="0" indent="-361950" algn="l" rtl="0">
              <a:lnSpc>
                <a:spcPct val="130000"/>
              </a:lnSpc>
              <a:spcBef>
                <a:spcPts val="0"/>
              </a:spcBef>
              <a:spcAft>
                <a:spcPts val="0"/>
              </a:spcAft>
              <a:buClr>
                <a:srgbClr val="00000A"/>
              </a:buClr>
              <a:buSzPts val="2100"/>
              <a:buChar char="•"/>
            </a:pPr>
            <a:r>
              <a:rPr lang="en-US" sz="2100">
                <a:solidFill>
                  <a:srgbClr val="00000A"/>
                </a:solidFill>
              </a:rPr>
              <a:t>We propose to modify an existing Deepfake Generative Adversarial Network (Deepfake GAN) such that it can detect Deepfake images as well. We are planning to work on two popular GANs , Style GAN for identity swap and Star GAN for attribute manipulation .</a:t>
            </a:r>
            <a:endParaRPr sz="2100">
              <a:solidFill>
                <a:srgbClr val="00000A"/>
              </a:solidFill>
            </a:endParaRPr>
          </a:p>
          <a:p>
            <a:pPr marL="457200" lvl="1" indent="0" algn="l" rtl="0">
              <a:lnSpc>
                <a:spcPct val="70000"/>
              </a:lnSpc>
              <a:spcBef>
                <a:spcPts val="500"/>
              </a:spcBef>
              <a:spcAft>
                <a:spcPts val="0"/>
              </a:spcAft>
              <a:buClr>
                <a:schemeClr val="dk1"/>
              </a:buClr>
              <a:buSzPts val="600"/>
              <a:buNone/>
            </a:pPr>
            <a:endParaRPr sz="2000"/>
          </a:p>
          <a:p>
            <a:pPr marL="457200" lvl="1" indent="0" algn="l" rtl="0">
              <a:lnSpc>
                <a:spcPct val="70000"/>
              </a:lnSpc>
              <a:spcBef>
                <a:spcPts val="500"/>
              </a:spcBef>
              <a:spcAft>
                <a:spcPts val="0"/>
              </a:spcAft>
              <a:buClr>
                <a:schemeClr val="dk1"/>
              </a:buClr>
              <a:buSzPts val="600"/>
              <a:buNone/>
            </a:pPr>
            <a:endParaRPr sz="2000"/>
          </a:p>
        </p:txBody>
      </p:sp>
      <p:pic>
        <p:nvPicPr>
          <p:cNvPr id="110" name="Google Shape;110;p3"/>
          <p:cNvPicPr preferRelativeResize="0"/>
          <p:nvPr/>
        </p:nvPicPr>
        <p:blipFill rotWithShape="1">
          <a:blip r:embed="rId1"/>
          <a:srcRect/>
          <a:stretch>
            <a:fillRect/>
          </a:stretch>
        </p:blipFill>
        <p:spPr>
          <a:xfrm>
            <a:off x="10896601" y="15500"/>
            <a:ext cx="1295399" cy="1025106"/>
          </a:xfrm>
          <a:prstGeom prst="rect">
            <a:avLst/>
          </a:prstGeom>
          <a:noFill/>
          <a:ln>
            <a:noFill/>
          </a:ln>
        </p:spPr>
      </p:pic>
      <p:sp>
        <p:nvSpPr>
          <p:cNvPr id="111" name="Google Shape;111;p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12" name="Google Shape;112;p3"/>
          <p:cNvSpPr txBox="1"/>
          <p:nvPr/>
        </p:nvSpPr>
        <p:spPr>
          <a:xfrm>
            <a:off x="4191000" y="631031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Dhanalakshmi_Hamsini_Ishika_Bhavana</a:t>
            </a:r>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113" name="Google Shape;113;p3"/>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g23dbb833e71_2_209"/>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GAN </a:t>
            </a:r>
            <a:endParaRPr lang="en-US" sz="4000" b="1">
              <a:solidFill>
                <a:schemeClr val="accent5"/>
              </a:solidFill>
            </a:endParaRPr>
          </a:p>
        </p:txBody>
      </p:sp>
      <p:sp>
        <p:nvSpPr>
          <p:cNvPr id="409" name="Google Shape;409;g23dbb833e71_2_209"/>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10" name="Google Shape;410;g23dbb833e71_2_209"/>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70000"/>
              </a:lnSpc>
              <a:spcBef>
                <a:spcPts val="1000"/>
              </a:spcBef>
              <a:spcAft>
                <a:spcPts val="0"/>
              </a:spcAft>
              <a:buClr>
                <a:schemeClr val="dk1"/>
              </a:buClr>
              <a:buSzPts val="1100"/>
              <a:buFont typeface="Arial" panose="020B0604020202020204"/>
              <a:buNone/>
            </a:pPr>
            <a:r>
              <a:rPr lang="en-US" sz="2035"/>
              <a:t>RESULT:</a:t>
            </a:r>
            <a:endParaRPr sz="2035"/>
          </a:p>
          <a:p>
            <a:pPr marL="228600" lvl="0" indent="-50800" algn="l" rtl="0">
              <a:lnSpc>
                <a:spcPct val="70000"/>
              </a:lnSpc>
              <a:spcBef>
                <a:spcPts val="1000"/>
              </a:spcBef>
              <a:spcAft>
                <a:spcPts val="0"/>
              </a:spcAft>
              <a:buClr>
                <a:schemeClr val="dk1"/>
              </a:buClr>
              <a:buSzPts val="1100"/>
              <a:buFont typeface="Arial" panose="020B0604020202020204"/>
              <a:buNone/>
            </a:pPr>
            <a:endParaRPr sz="2035"/>
          </a:p>
          <a:p>
            <a:pPr marL="457200" lvl="0" indent="-357505" algn="l" rtl="0">
              <a:lnSpc>
                <a:spcPct val="70000"/>
              </a:lnSpc>
              <a:spcBef>
                <a:spcPts val="1000"/>
              </a:spcBef>
              <a:spcAft>
                <a:spcPts val="0"/>
              </a:spcAft>
              <a:buSzPts val="2035"/>
              <a:buChar char="•"/>
            </a:pPr>
            <a:r>
              <a:rPr lang="en-US" sz="2035"/>
              <a:t>One superiority of our method is that</a:t>
            </a:r>
            <a:endParaRPr sz="2035"/>
          </a:p>
          <a:p>
            <a:pPr marL="0" lvl="0" indent="457200" algn="l" rtl="0">
              <a:lnSpc>
                <a:spcPct val="70000"/>
              </a:lnSpc>
              <a:spcBef>
                <a:spcPts val="1000"/>
              </a:spcBef>
              <a:spcAft>
                <a:spcPts val="0"/>
              </a:spcAft>
              <a:buClr>
                <a:schemeClr val="dk1"/>
              </a:buClr>
              <a:buSzPts val="1100"/>
              <a:buFont typeface="Arial" panose="020B0604020202020204"/>
              <a:buNone/>
            </a:pPr>
            <a:r>
              <a:rPr lang="en-US" sz="2035"/>
              <a:t>it can achieve megapixel level face swapping.</a:t>
            </a:r>
            <a:endParaRPr sz="2035"/>
          </a:p>
          <a:p>
            <a:pPr marL="457200" lvl="0" indent="-357505" algn="l" rtl="0">
              <a:lnSpc>
                <a:spcPct val="70000"/>
              </a:lnSpc>
              <a:spcBef>
                <a:spcPts val="1000"/>
              </a:spcBef>
              <a:spcAft>
                <a:spcPts val="0"/>
              </a:spcAft>
              <a:buSzPts val="2035"/>
              <a:buChar char="•"/>
            </a:pPr>
            <a:r>
              <a:rPr lang="en-US" sz="2035"/>
              <a:t>Faces can be swapped across various expressions</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        and poses.</a:t>
            </a:r>
            <a:endParaRPr sz="2035"/>
          </a:p>
          <a:p>
            <a:pPr marL="457200" lvl="0" indent="-357505" algn="l" rtl="0">
              <a:lnSpc>
                <a:spcPct val="70000"/>
              </a:lnSpc>
              <a:spcBef>
                <a:spcPts val="1000"/>
              </a:spcBef>
              <a:spcAft>
                <a:spcPts val="0"/>
              </a:spcAft>
              <a:buSzPts val="2035"/>
              <a:buChar char="•"/>
            </a:pPr>
            <a:r>
              <a:rPr lang="en-US" sz="2035"/>
              <a:t>The swapped faces faithfully keep wrinkles,</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        iris colors, eyebrow and nose shapes from</a:t>
            </a:r>
            <a:endParaRPr sz="2035"/>
          </a:p>
          <a:p>
            <a:pPr marL="0" lvl="0" indent="0" algn="l" rtl="0">
              <a:lnSpc>
                <a:spcPct val="70000"/>
              </a:lnSpc>
              <a:spcBef>
                <a:spcPts val="1000"/>
              </a:spcBef>
              <a:spcAft>
                <a:spcPts val="0"/>
              </a:spcAft>
              <a:buClr>
                <a:schemeClr val="dk1"/>
              </a:buClr>
              <a:buSzPts val="1100"/>
              <a:buFont typeface="Arial" panose="020B0604020202020204"/>
              <a:buNone/>
            </a:pPr>
            <a:r>
              <a:rPr lang="en-US" sz="2035"/>
              <a:t>        source faces.</a:t>
            </a:r>
            <a:endParaRPr sz="2035"/>
          </a:p>
          <a:p>
            <a:pPr marL="228600" lvl="0" indent="-50800" algn="l" rtl="0">
              <a:lnSpc>
                <a:spcPct val="70000"/>
              </a:lnSpc>
              <a:spcBef>
                <a:spcPts val="1000"/>
              </a:spcBef>
              <a:spcAft>
                <a:spcPts val="0"/>
              </a:spcAft>
              <a:buClr>
                <a:schemeClr val="dk1"/>
              </a:buClr>
              <a:buSzPts val="1120"/>
              <a:buNone/>
            </a:pPr>
            <a:endParaRPr sz="2035"/>
          </a:p>
        </p:txBody>
      </p:sp>
      <p:pic>
        <p:nvPicPr>
          <p:cNvPr id="411" name="Google Shape;411;g23dbb833e71_2_209"/>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12" name="Google Shape;412;g23dbb833e71_2_20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13" name="Google Shape;413;g23dbb833e71_2_20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14" name="Google Shape;414;g23dbb833e71_2_209"/>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415" name="Google Shape;415;g23dbb833e71_2_209"/>
          <p:cNvPicPr preferRelativeResize="0"/>
          <p:nvPr/>
        </p:nvPicPr>
        <p:blipFill>
          <a:blip r:embed="rId2"/>
          <a:stretch>
            <a:fillRect/>
          </a:stretch>
        </p:blipFill>
        <p:spPr>
          <a:xfrm>
            <a:off x="6645902" y="2139525"/>
            <a:ext cx="4473601" cy="2599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sp>
        <p:nvSpPr>
          <p:cNvPr id="420" name="Google Shape;420;g23dbb833e71_3_7"/>
          <p:cNvSpPr txBox="1"/>
          <p:nvPr>
            <p:ph type="title"/>
          </p:nvPr>
        </p:nvSpPr>
        <p:spPr>
          <a:xfrm>
            <a:off x="838200" y="572500"/>
            <a:ext cx="113538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0"/>
              </a:spcBef>
              <a:spcAft>
                <a:spcPts val="0"/>
              </a:spcAft>
              <a:buClr>
                <a:schemeClr val="dk1"/>
              </a:buClr>
              <a:buSzPct val="28000"/>
              <a:buFont typeface="Arial" panose="020B0604020202020204"/>
              <a:buNone/>
            </a:pPr>
            <a:endParaRPr sz="4000" b="1">
              <a:solidFill>
                <a:schemeClr val="accent5"/>
              </a:solidFill>
            </a:endParaRPr>
          </a:p>
          <a:p>
            <a:pPr marL="0" lvl="0" indent="0" algn="l" rtl="0">
              <a:lnSpc>
                <a:spcPct val="115000"/>
              </a:lnSpc>
              <a:spcBef>
                <a:spcPts val="0"/>
              </a:spcBef>
              <a:spcAft>
                <a:spcPts val="0"/>
              </a:spcAft>
              <a:buClr>
                <a:schemeClr val="dk1"/>
              </a:buClr>
              <a:buSzPct val="28000"/>
              <a:buFont typeface="Arial" panose="020B0604020202020204"/>
              <a:buNone/>
            </a:pPr>
            <a:r>
              <a:rPr lang="en-US" sz="4000" b="1">
                <a:solidFill>
                  <a:schemeClr val="accent5"/>
                </a:solidFill>
              </a:rPr>
              <a:t>INTERPRETERS</a:t>
            </a: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90000"/>
              </a:lnSpc>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421" name="Google Shape;421;g23dbb833e71_3_7"/>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22" name="Google Shape;422;g23dbb833e71_3_7"/>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2000" b="1"/>
              <a:t>Paper 5: </a:t>
            </a:r>
            <a:r>
              <a:rPr lang="en-US" sz="2000"/>
              <a:t>Explainable Deep-Fake Detection Using Visual Interpretability Method</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Authors: </a:t>
            </a:r>
            <a:r>
              <a:rPr lang="en-US" sz="2000"/>
              <a:t>Badrinarayan</a:t>
            </a:r>
            <a:r>
              <a:rPr lang="en-US" sz="2000"/>
              <a:t> Malolan, Ankit Parekh, Faruk Kazi</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 Conference:</a:t>
            </a:r>
            <a:r>
              <a:rPr lang="en-US" sz="2000"/>
              <a:t>ICICT</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Year of publication:</a:t>
            </a:r>
            <a:r>
              <a:rPr lang="en-US" sz="2000"/>
              <a:t>2020</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Problem solved by the paper</a:t>
            </a:r>
            <a:r>
              <a:rPr lang="en-US" sz="2000"/>
              <a:t>: detecting deep fake videos using visual interpretability methods and test the model on various explainable AI techniques.</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Approach used:</a:t>
            </a:r>
            <a:r>
              <a:rPr lang="en-US" sz="2000"/>
              <a:t> deep learning techniques with visual interpretability methods to provide a transparent and explainable deep fake detection system.</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Dataset : </a:t>
            </a:r>
            <a:r>
              <a:rPr lang="en-US" sz="2000"/>
              <a:t>Face Forensics</a:t>
            </a:r>
            <a:r>
              <a:rPr lang="en-US" sz="2000"/>
              <a:t> Dataset, </a:t>
            </a:r>
            <a:r>
              <a:rPr lang="en-US" sz="2000"/>
              <a:t>Deep Fake Detection</a:t>
            </a:r>
            <a:r>
              <a:rPr lang="en-US" sz="2000"/>
              <a:t> (Google) Dataset</a:t>
            </a:r>
            <a:endParaRPr sz="2000"/>
          </a:p>
          <a:p>
            <a:pPr marL="0" lvl="0" indent="0" algn="l" rtl="0">
              <a:lnSpc>
                <a:spcPct val="115000"/>
              </a:lnSpc>
              <a:spcBef>
                <a:spcPts val="0"/>
              </a:spcBef>
              <a:spcAft>
                <a:spcPts val="0"/>
              </a:spcAft>
              <a:buClr>
                <a:schemeClr val="dk1"/>
              </a:buClr>
              <a:buSzPts val="1100"/>
              <a:buFont typeface="Arial" panose="020B0604020202020204"/>
              <a:buNone/>
            </a:pPr>
            <a:r>
              <a:rPr lang="en-US" sz="2000" b="1"/>
              <a:t>Evaluation metric</a:t>
            </a:r>
            <a:r>
              <a:rPr lang="en-US" sz="2000"/>
              <a:t>:</a:t>
            </a:r>
            <a:r>
              <a:rPr lang="en-US" sz="2000">
                <a:latin typeface="Arial" panose="020B0604020202020204"/>
                <a:ea typeface="Arial" panose="020B0604020202020204"/>
                <a:cs typeface="Arial" panose="020B0604020202020204"/>
                <a:sym typeface="Arial" panose="020B0604020202020204"/>
              </a:rPr>
              <a:t> </a:t>
            </a:r>
            <a:r>
              <a:rPr lang="en-US" sz="2000"/>
              <a:t>End goal of cultivating trust between AI practitioners and the target customers </a:t>
            </a:r>
            <a:r>
              <a:rPr lang="en-US" sz="2000">
                <a:solidFill>
                  <a:srgbClr val="5B9BD5"/>
                </a:solidFill>
              </a:rPr>
              <a:t>.</a:t>
            </a:r>
            <a:endParaRPr sz="2000">
              <a:solidFill>
                <a:srgbClr val="5B9BD5"/>
              </a:solidFill>
            </a:endParaRPr>
          </a:p>
        </p:txBody>
      </p:sp>
      <p:pic>
        <p:nvPicPr>
          <p:cNvPr id="423" name="Google Shape;423;g23dbb833e71_3_7"/>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24" name="Google Shape;424;g23dbb833e71_3_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25" name="Google Shape;425;g23dbb833e71_3_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26" name="Google Shape;426;g23dbb833e71_3_7"/>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30" name="Shape 430"/>
        <p:cNvGrpSpPr/>
        <p:nvPr/>
      </p:nvGrpSpPr>
      <p:grpSpPr>
        <a:xfrm>
          <a:off x="0" y="0"/>
          <a:ext cx="0" cy="0"/>
          <a:chOff x="0" y="0"/>
          <a:chExt cx="0" cy="0"/>
        </a:xfrm>
      </p:grpSpPr>
      <p:sp>
        <p:nvSpPr>
          <p:cNvPr id="431" name="Google Shape;431;g23dbb833e71_3_19"/>
          <p:cNvSpPr txBox="1"/>
          <p:nvPr>
            <p:ph type="title"/>
          </p:nvPr>
        </p:nvSpPr>
        <p:spPr>
          <a:xfrm>
            <a:off x="979725" y="572500"/>
            <a:ext cx="112122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0"/>
              </a:spcBef>
              <a:spcAft>
                <a:spcPts val="0"/>
              </a:spcAft>
              <a:buClr>
                <a:schemeClr val="dk1"/>
              </a:buClr>
              <a:buSzPct val="46000"/>
              <a:buFont typeface="Arial" panose="020B0604020202020204"/>
              <a:buNone/>
            </a:pP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5000"/>
              </a:lnSpc>
              <a:spcBef>
                <a:spcPts val="0"/>
              </a:spcBef>
              <a:spcAft>
                <a:spcPts val="0"/>
              </a:spcAft>
              <a:buClr>
                <a:schemeClr val="dk1"/>
              </a:buClr>
              <a:buSzPct val="28000"/>
              <a:buFont typeface="Arial" panose="020B0604020202020204"/>
              <a:buNone/>
            </a:pPr>
            <a:r>
              <a:rPr lang="en-US" sz="4000" b="1">
                <a:solidFill>
                  <a:schemeClr val="accent5"/>
                </a:solidFill>
              </a:rPr>
              <a:t>INTERPRETERS</a:t>
            </a: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90000"/>
              </a:lnSpc>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432" name="Google Shape;432;g23dbb833e71_3_19"/>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33" name="Google Shape;433;g23dbb833e71_3_19"/>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b="1">
                <a:latin typeface="Arial" panose="020B0604020202020204"/>
                <a:ea typeface="Arial" panose="020B0604020202020204"/>
                <a:cs typeface="Arial" panose="020B0604020202020204"/>
                <a:sym typeface="Arial" panose="020B0604020202020204"/>
              </a:rPr>
              <a:t>Pros :</a:t>
            </a:r>
            <a:endParaRPr sz="1800" b="1">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●Interpretability-where it provides an explanation for the detection of deep fake</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●Method is flexible can be applied to different types of deepfakes like face swapping,lip syncing .</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800" b="1">
                <a:latin typeface="Arial" panose="020B0604020202020204"/>
                <a:ea typeface="Arial" panose="020B0604020202020204"/>
                <a:cs typeface="Arial" panose="020B0604020202020204"/>
                <a:sym typeface="Arial" panose="020B0604020202020204"/>
              </a:rPr>
              <a:t>Cons:</a:t>
            </a:r>
            <a:endParaRPr sz="1800" b="1">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●The method is tested on relatively less dataset</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 It is complex since several steps are included.</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 The method requires a significant amount of computing resources, including GPUs which may not be accessible for all users</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800" b="1">
                <a:latin typeface="Arial" panose="020B0604020202020204"/>
                <a:ea typeface="Arial" panose="020B0604020202020204"/>
                <a:cs typeface="Arial" panose="020B0604020202020204"/>
                <a:sym typeface="Arial" panose="020B0604020202020204"/>
              </a:rPr>
              <a:t>Relevance to the project:</a:t>
            </a:r>
            <a:endParaRPr sz="1800" b="1">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800">
                <a:latin typeface="Arial" panose="020B0604020202020204"/>
                <a:ea typeface="Arial" panose="020B0604020202020204"/>
                <a:cs typeface="Arial" panose="020B0604020202020204"/>
                <a:sym typeface="Arial" panose="020B0604020202020204"/>
              </a:rPr>
              <a:t>Our  model can be used to test for the various XAI techniques mentioned in the paper</a:t>
            </a:r>
            <a:endParaRPr sz="1800">
              <a:latin typeface="Arial" panose="020B0604020202020204"/>
              <a:ea typeface="Arial" panose="020B0604020202020204"/>
              <a:cs typeface="Arial" panose="020B0604020202020204"/>
              <a:sym typeface="Arial" panose="020B0604020202020204"/>
            </a:endParaRPr>
          </a:p>
        </p:txBody>
      </p:sp>
      <p:pic>
        <p:nvPicPr>
          <p:cNvPr id="434" name="Google Shape;434;g23dbb833e71_3_19"/>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35" name="Google Shape;435;g23dbb833e71_3_1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36" name="Google Shape;436;g23dbb833e71_3_1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37" name="Google Shape;437;g23dbb833e71_3_19"/>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41" name="Shape 441"/>
        <p:cNvGrpSpPr/>
        <p:nvPr/>
      </p:nvGrpSpPr>
      <p:grpSpPr>
        <a:xfrm>
          <a:off x="0" y="0"/>
          <a:ext cx="0" cy="0"/>
          <a:chOff x="0" y="0"/>
          <a:chExt cx="0" cy="0"/>
        </a:xfrm>
      </p:grpSpPr>
      <p:sp>
        <p:nvSpPr>
          <p:cNvPr id="442" name="Google Shape;442;g23dbb833e71_3_30"/>
          <p:cNvSpPr txBox="1"/>
          <p:nvPr>
            <p:ph type="title"/>
          </p:nvPr>
        </p:nvSpPr>
        <p:spPr>
          <a:xfrm>
            <a:off x="979725" y="572500"/>
            <a:ext cx="11212200" cy="1325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4000" b="1">
                <a:solidFill>
                  <a:schemeClr val="accent5"/>
                </a:solidFill>
              </a:rPr>
              <a:t>INTERPRETERS</a:t>
            </a:r>
            <a:endParaRPr sz="4000" b="1">
              <a:solidFill>
                <a:schemeClr val="accent5"/>
              </a:solidFill>
            </a:endParaRPr>
          </a:p>
        </p:txBody>
      </p:sp>
      <p:sp>
        <p:nvSpPr>
          <p:cNvPr id="443" name="Google Shape;443;g23dbb833e71_3_3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44" name="Google Shape;444;g23dbb833e71_3_30"/>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In the image, the first row represents the input and the second row shows the LIME description which is able to capture the relevant areas surrounding the face that resulted in classification.</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endParaRPr sz="1800" b="1">
              <a:latin typeface="Arial" panose="020B0604020202020204"/>
              <a:ea typeface="Arial" panose="020B0604020202020204"/>
              <a:cs typeface="Arial" panose="020B0604020202020204"/>
              <a:sym typeface="Arial" panose="020B0604020202020204"/>
            </a:endParaRPr>
          </a:p>
        </p:txBody>
      </p:sp>
      <p:pic>
        <p:nvPicPr>
          <p:cNvPr id="445" name="Google Shape;445;g23dbb833e71_3_30"/>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46" name="Google Shape;446;g23dbb833e71_3_3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47" name="Google Shape;447;g23dbb833e71_3_3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48" name="Google Shape;448;g23dbb833e71_3_30"/>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449" name="Google Shape;449;g23dbb833e71_3_30"/>
          <p:cNvPicPr preferRelativeResize="0"/>
          <p:nvPr/>
        </p:nvPicPr>
        <p:blipFill>
          <a:blip r:embed="rId2"/>
          <a:stretch>
            <a:fillRect/>
          </a:stretch>
        </p:blipFill>
        <p:spPr>
          <a:xfrm>
            <a:off x="3660425" y="2868550"/>
            <a:ext cx="4657400" cy="3224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53" name="Shape 453"/>
        <p:cNvGrpSpPr/>
        <p:nvPr/>
      </p:nvGrpSpPr>
      <p:grpSpPr>
        <a:xfrm>
          <a:off x="0" y="0"/>
          <a:ext cx="0" cy="0"/>
          <a:chOff x="0" y="0"/>
          <a:chExt cx="0" cy="0"/>
        </a:xfrm>
      </p:grpSpPr>
      <p:sp>
        <p:nvSpPr>
          <p:cNvPr id="454" name="Google Shape;454;g23dbb833e71_3_42"/>
          <p:cNvSpPr txBox="1"/>
          <p:nvPr>
            <p:ph type="title"/>
          </p:nvPr>
        </p:nvSpPr>
        <p:spPr>
          <a:xfrm>
            <a:off x="1011700" y="572500"/>
            <a:ext cx="111804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0"/>
              </a:spcBef>
              <a:spcAft>
                <a:spcPts val="0"/>
              </a:spcAft>
              <a:buClr>
                <a:schemeClr val="dk1"/>
              </a:buClr>
              <a:buSzPct val="46000"/>
              <a:buFont typeface="Arial" panose="020B0604020202020204"/>
              <a:buNone/>
            </a:pP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5000"/>
              </a:lnSpc>
              <a:spcBef>
                <a:spcPts val="0"/>
              </a:spcBef>
              <a:spcAft>
                <a:spcPts val="0"/>
              </a:spcAft>
              <a:buClr>
                <a:schemeClr val="dk1"/>
              </a:buClr>
              <a:buSzPct val="28000"/>
              <a:buFont typeface="Arial" panose="020B0604020202020204"/>
              <a:buNone/>
            </a:pPr>
            <a:r>
              <a:rPr lang="en-US" sz="4000" b="1">
                <a:solidFill>
                  <a:schemeClr val="accent5"/>
                </a:solidFill>
              </a:rPr>
              <a:t>INTERPRETERS</a:t>
            </a: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90000"/>
              </a:lnSpc>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455" name="Google Shape;455;g23dbb833e71_3_42"/>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56" name="Google Shape;456;g23dbb833e71_3_42"/>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a:latin typeface="Arial" panose="020B0604020202020204"/>
                <a:ea typeface="Arial" panose="020B0604020202020204"/>
                <a:cs typeface="Arial" panose="020B0604020202020204"/>
                <a:sym typeface="Arial" panose="020B0604020202020204"/>
              </a:rPr>
              <a:t>. Layer-Wise Relevance Propagation (LRP)</a:t>
            </a:r>
            <a:endParaRPr sz="18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endParaRPr sz="1800" b="1">
              <a:latin typeface="Arial" panose="020B0604020202020204"/>
              <a:ea typeface="Arial" panose="020B0604020202020204"/>
              <a:cs typeface="Arial" panose="020B0604020202020204"/>
              <a:sym typeface="Arial" panose="020B0604020202020204"/>
            </a:endParaRPr>
          </a:p>
        </p:txBody>
      </p:sp>
      <p:pic>
        <p:nvPicPr>
          <p:cNvPr id="457" name="Google Shape;457;g23dbb833e71_3_42"/>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58" name="Google Shape;458;g23dbb833e71_3_4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59" name="Google Shape;459;g23dbb833e71_3_4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60" name="Google Shape;460;g23dbb833e71_3_42"/>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461" name="Google Shape;461;g23dbb833e71_3_42"/>
          <p:cNvPicPr preferRelativeResize="0"/>
          <p:nvPr/>
        </p:nvPicPr>
        <p:blipFill>
          <a:blip r:embed="rId2"/>
          <a:stretch>
            <a:fillRect/>
          </a:stretch>
        </p:blipFill>
        <p:spPr>
          <a:xfrm>
            <a:off x="3027000" y="2853450"/>
            <a:ext cx="5524500" cy="2295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65" name="Shape 465"/>
        <p:cNvGrpSpPr/>
        <p:nvPr/>
      </p:nvGrpSpPr>
      <p:grpSpPr>
        <a:xfrm>
          <a:off x="0" y="0"/>
          <a:ext cx="0" cy="0"/>
          <a:chOff x="0" y="0"/>
          <a:chExt cx="0" cy="0"/>
        </a:xfrm>
      </p:grpSpPr>
      <p:sp>
        <p:nvSpPr>
          <p:cNvPr id="466" name="Google Shape;466;g23dbb833e71_3_55"/>
          <p:cNvSpPr txBox="1"/>
          <p:nvPr>
            <p:ph type="title"/>
          </p:nvPr>
        </p:nvSpPr>
        <p:spPr>
          <a:xfrm>
            <a:off x="1395375" y="572500"/>
            <a:ext cx="10796700" cy="13257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sz="4000" b="1">
                <a:solidFill>
                  <a:schemeClr val="accent5"/>
                </a:solidFill>
              </a:rPr>
              <a:t>INTERPRETERS</a:t>
            </a:r>
            <a:endParaRPr sz="4000" b="1">
              <a:solidFill>
                <a:schemeClr val="accent5"/>
              </a:solidFill>
            </a:endParaRPr>
          </a:p>
        </p:txBody>
      </p:sp>
      <p:sp>
        <p:nvSpPr>
          <p:cNvPr id="467" name="Google Shape;467;g23dbb833e71_3_55"/>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68" name="Google Shape;468;g23dbb833e71_3_55"/>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0"/>
              </a:spcBef>
              <a:spcAft>
                <a:spcPts val="0"/>
              </a:spcAft>
              <a:buClr>
                <a:schemeClr val="dk1"/>
              </a:buClr>
              <a:buSzPts val="1100"/>
              <a:buFont typeface="Arial" panose="020B0604020202020204"/>
              <a:buNone/>
            </a:pPr>
            <a:r>
              <a:rPr lang="en-US" sz="2000" b="1"/>
              <a:t>Paper 6: </a:t>
            </a:r>
            <a:r>
              <a:rPr lang="en-US" sz="2000"/>
              <a:t>A Visually Interpretable Forensic Deepfake Detection Tool Using Anchors</a:t>
            </a:r>
            <a:endParaRPr sz="2000"/>
          </a:p>
          <a:p>
            <a:pPr marL="457200" lvl="0" indent="0" algn="l" rtl="0">
              <a:lnSpc>
                <a:spcPct val="115000"/>
              </a:lnSpc>
              <a:spcBef>
                <a:spcPts val="0"/>
              </a:spcBef>
              <a:spcAft>
                <a:spcPts val="0"/>
              </a:spcAft>
              <a:buClr>
                <a:schemeClr val="dk1"/>
              </a:buClr>
              <a:buSzPts val="1100"/>
              <a:buFont typeface="Arial" panose="020B0604020202020204"/>
              <a:buNone/>
            </a:pPr>
            <a:r>
              <a:rPr lang="en-US" sz="2000" b="1"/>
              <a:t>Authors:</a:t>
            </a:r>
            <a:r>
              <a:rPr lang="en-US" sz="2000"/>
              <a:t> Krishnakripa Jayakumar, Nimalaprakasan Skandhakumar</a:t>
            </a:r>
            <a:endParaRPr sz="2000"/>
          </a:p>
          <a:p>
            <a:pPr marL="457200" lvl="0" indent="0" algn="l" rtl="0">
              <a:lnSpc>
                <a:spcPct val="115000"/>
              </a:lnSpc>
              <a:spcBef>
                <a:spcPts val="0"/>
              </a:spcBef>
              <a:spcAft>
                <a:spcPts val="0"/>
              </a:spcAft>
              <a:buClr>
                <a:schemeClr val="dk1"/>
              </a:buClr>
              <a:buSzPts val="1100"/>
              <a:buFont typeface="Arial" panose="020B0604020202020204"/>
              <a:buNone/>
            </a:pPr>
            <a:r>
              <a:rPr lang="en-US" sz="2000" b="1"/>
              <a:t>Conference:</a:t>
            </a:r>
            <a:r>
              <a:rPr lang="en-US" sz="2000"/>
              <a:t> ICITR (</a:t>
            </a:r>
            <a:r>
              <a:rPr lang="en-US" sz="2000">
                <a:highlight>
                  <a:srgbClr val="FFFFFF"/>
                </a:highlight>
              </a:rPr>
              <a:t>International Conference on Information Technology Research)</a:t>
            </a:r>
            <a:endParaRPr sz="2000">
              <a:highlight>
                <a:srgbClr val="FFFFFF"/>
              </a:highlight>
            </a:endParaRPr>
          </a:p>
          <a:p>
            <a:pPr marL="457200" lvl="0" indent="0" algn="l" rtl="0">
              <a:lnSpc>
                <a:spcPct val="115000"/>
              </a:lnSpc>
              <a:spcBef>
                <a:spcPts val="0"/>
              </a:spcBef>
              <a:spcAft>
                <a:spcPts val="0"/>
              </a:spcAft>
              <a:buClr>
                <a:schemeClr val="dk1"/>
              </a:buClr>
              <a:buSzPts val="1100"/>
              <a:buFont typeface="Arial" panose="020B0604020202020204"/>
              <a:buNone/>
            </a:pPr>
            <a:r>
              <a:rPr lang="en-US" sz="2000" b="1"/>
              <a:t>Year of publication</a:t>
            </a:r>
            <a:r>
              <a:rPr lang="en-US" sz="2000"/>
              <a:t> : 2022</a:t>
            </a:r>
            <a:endParaRPr sz="2000"/>
          </a:p>
          <a:p>
            <a:pPr marL="457200" lvl="0" indent="0" algn="l" rtl="0">
              <a:lnSpc>
                <a:spcPct val="115000"/>
              </a:lnSpc>
              <a:spcBef>
                <a:spcPts val="0"/>
              </a:spcBef>
              <a:spcAft>
                <a:spcPts val="0"/>
              </a:spcAft>
              <a:buClr>
                <a:schemeClr val="dk1"/>
              </a:buClr>
              <a:buSzPts val="1100"/>
              <a:buFont typeface="Arial" panose="020B0604020202020204"/>
              <a:buNone/>
            </a:pPr>
            <a:r>
              <a:rPr lang="en-US" sz="2000" b="1"/>
              <a:t>Problem solved by the paper:</a:t>
            </a:r>
            <a:r>
              <a:rPr lang="en-US" sz="2000"/>
              <a:t> increasing prevalence of deepfakes and the need for effective tools to detect them and the tool is based on ANCHORS.</a:t>
            </a:r>
            <a:endParaRPr sz="2000"/>
          </a:p>
          <a:p>
            <a:pPr marL="457200" lvl="0" indent="0" algn="l" rtl="0">
              <a:lnSpc>
                <a:spcPct val="115000"/>
              </a:lnSpc>
              <a:spcBef>
                <a:spcPts val="0"/>
              </a:spcBef>
              <a:spcAft>
                <a:spcPts val="0"/>
              </a:spcAft>
              <a:buClr>
                <a:schemeClr val="dk1"/>
              </a:buClr>
              <a:buSzPts val="1100"/>
              <a:buFont typeface="Arial" panose="020B0604020202020204"/>
              <a:buNone/>
            </a:pPr>
            <a:r>
              <a:rPr lang="en-US" sz="2000" b="1"/>
              <a:t>Approach used </a:t>
            </a:r>
            <a:r>
              <a:rPr lang="en-US" sz="2000"/>
              <a:t>:detect deepfakes using a technique called Anchors</a:t>
            </a:r>
            <a:endParaRPr sz="2000"/>
          </a:p>
        </p:txBody>
      </p:sp>
      <p:pic>
        <p:nvPicPr>
          <p:cNvPr id="469" name="Google Shape;469;g23dbb833e71_3_55"/>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70" name="Google Shape;470;g23dbb833e71_3_5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71" name="Google Shape;471;g23dbb833e71_3_5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72" name="Google Shape;472;g23dbb833e71_3_55"/>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76" name="Shape 476"/>
        <p:cNvGrpSpPr/>
        <p:nvPr/>
      </p:nvGrpSpPr>
      <p:grpSpPr>
        <a:xfrm>
          <a:off x="0" y="0"/>
          <a:ext cx="0" cy="0"/>
          <a:chOff x="0" y="0"/>
          <a:chExt cx="0" cy="0"/>
        </a:xfrm>
      </p:grpSpPr>
      <p:sp>
        <p:nvSpPr>
          <p:cNvPr id="477" name="Google Shape;477;g23dbb833e71_3_70"/>
          <p:cNvSpPr txBox="1"/>
          <p:nvPr>
            <p:ph type="title"/>
          </p:nvPr>
        </p:nvSpPr>
        <p:spPr>
          <a:xfrm>
            <a:off x="1299450" y="572500"/>
            <a:ext cx="108927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15000"/>
              </a:lnSpc>
              <a:spcBef>
                <a:spcPts val="0"/>
              </a:spcBef>
              <a:spcAft>
                <a:spcPts val="0"/>
              </a:spcAft>
              <a:buClr>
                <a:schemeClr val="dk1"/>
              </a:buClr>
              <a:buSzPct val="46000"/>
              <a:buFont typeface="Arial" panose="020B0604020202020204"/>
              <a:buNone/>
            </a:pP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115000"/>
              </a:lnSpc>
              <a:spcBef>
                <a:spcPts val="0"/>
              </a:spcBef>
              <a:spcAft>
                <a:spcPts val="0"/>
              </a:spcAft>
              <a:buClr>
                <a:schemeClr val="dk1"/>
              </a:buClr>
              <a:buSzPct val="28000"/>
              <a:buFont typeface="Arial" panose="020B0604020202020204"/>
              <a:buNone/>
            </a:pPr>
            <a:r>
              <a:rPr lang="en-US" sz="4000" b="1">
                <a:solidFill>
                  <a:schemeClr val="accent5"/>
                </a:solidFill>
              </a:rPr>
              <a:t>INTERPRETERS</a:t>
            </a:r>
            <a:endParaRPr sz="2400">
              <a:solidFill>
                <a:srgbClr val="0033CC"/>
              </a:solidFill>
              <a:latin typeface="Trebuchet MS" panose="020B0603020202020204"/>
              <a:ea typeface="Trebuchet MS" panose="020B0603020202020204"/>
              <a:cs typeface="Trebuchet MS" panose="020B0603020202020204"/>
              <a:sym typeface="Trebuchet MS" panose="020B0603020202020204"/>
            </a:endParaRPr>
          </a:p>
          <a:p>
            <a:pPr marL="0" lvl="0" indent="0" algn="l" rtl="0">
              <a:lnSpc>
                <a:spcPct val="90000"/>
              </a:lnSpc>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478" name="Google Shape;478;g23dbb833e71_3_7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79" name="Google Shape;479;g23dbb833e71_3_70"/>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0"/>
              </a:spcBef>
              <a:spcAft>
                <a:spcPts val="0"/>
              </a:spcAft>
              <a:buNone/>
            </a:pPr>
            <a:r>
              <a:rPr lang="en-US" sz="2000" b="1"/>
              <a:t>Dataset:</a:t>
            </a:r>
            <a:r>
              <a:rPr lang="en-US" sz="2000"/>
              <a:t> DFDC  and FaceForensics (FF) ++</a:t>
            </a:r>
            <a:endParaRPr sz="2000"/>
          </a:p>
          <a:p>
            <a:pPr marL="457200" lvl="0" indent="0" algn="l" rtl="0">
              <a:lnSpc>
                <a:spcPct val="115000"/>
              </a:lnSpc>
              <a:spcBef>
                <a:spcPts val="0"/>
              </a:spcBef>
              <a:spcAft>
                <a:spcPts val="0"/>
              </a:spcAft>
              <a:buNone/>
            </a:pPr>
            <a:endParaRPr sz="2000"/>
          </a:p>
          <a:p>
            <a:pPr marL="457200" lvl="0" indent="0" algn="l" rtl="0">
              <a:lnSpc>
                <a:spcPct val="115000"/>
              </a:lnSpc>
              <a:spcBef>
                <a:spcPts val="0"/>
              </a:spcBef>
              <a:spcAft>
                <a:spcPts val="0"/>
              </a:spcAft>
              <a:buNone/>
            </a:pPr>
            <a:r>
              <a:rPr lang="en-US" sz="2000" b="1"/>
              <a:t>Evaluation metric</a:t>
            </a:r>
            <a:r>
              <a:rPr lang="en-US" sz="2000"/>
              <a:t>:</a:t>
            </a:r>
            <a:endParaRPr sz="2000"/>
          </a:p>
          <a:p>
            <a:pPr marL="457200" lvl="0" indent="0" algn="l" rtl="0">
              <a:lnSpc>
                <a:spcPct val="115000"/>
              </a:lnSpc>
              <a:spcBef>
                <a:spcPts val="0"/>
              </a:spcBef>
              <a:spcAft>
                <a:spcPts val="0"/>
              </a:spcAft>
              <a:buNone/>
            </a:pPr>
            <a:r>
              <a:rPr lang="en-US" sz="2000"/>
              <a:t>Fidelity Score = IE ÷ X × 100</a:t>
            </a:r>
            <a:endParaRPr sz="2000"/>
          </a:p>
          <a:p>
            <a:pPr marL="457200" lvl="0" indent="0" algn="l" rtl="0">
              <a:lnSpc>
                <a:spcPct val="115000"/>
              </a:lnSpc>
              <a:spcBef>
                <a:spcPts val="0"/>
              </a:spcBef>
              <a:spcAft>
                <a:spcPts val="0"/>
              </a:spcAft>
              <a:buNone/>
            </a:pPr>
            <a:r>
              <a:rPr lang="en-US" sz="2000"/>
              <a:t>IE is the number of (Interpretable) Explanations that the evaluators found to be human understandable/ interpretable and X is the number of total Explanations presented to the evaluators.</a:t>
            </a:r>
            <a:endParaRPr sz="2000"/>
          </a:p>
          <a:p>
            <a:pPr marL="457200" lvl="0" indent="0" algn="l" rtl="0">
              <a:lnSpc>
                <a:spcPct val="115000"/>
              </a:lnSpc>
              <a:spcBef>
                <a:spcPts val="0"/>
              </a:spcBef>
              <a:spcAft>
                <a:spcPts val="0"/>
              </a:spcAft>
              <a:buNone/>
            </a:pPr>
            <a:r>
              <a:rPr lang="en-US" sz="2000"/>
              <a:t>The system yielded 89.58% fidelity score in the human evaluation.</a:t>
            </a:r>
            <a:endParaRPr sz="2000"/>
          </a:p>
          <a:p>
            <a:pPr marL="457200" lvl="0" indent="0" algn="l" rtl="0">
              <a:lnSpc>
                <a:spcPct val="115000"/>
              </a:lnSpc>
              <a:spcBef>
                <a:spcPts val="0"/>
              </a:spcBef>
              <a:spcAft>
                <a:spcPts val="0"/>
              </a:spcAft>
              <a:buNone/>
            </a:pPr>
            <a:r>
              <a:rPr lang="en-US" sz="2000"/>
              <a:t>Anchor Affinity Score = HAE ÷ HE × 100</a:t>
            </a:r>
            <a:endParaRPr sz="2000"/>
          </a:p>
          <a:p>
            <a:pPr marL="457200" lvl="0" indent="0" algn="l" rtl="0">
              <a:lnSpc>
                <a:spcPct val="115000"/>
              </a:lnSpc>
              <a:spcBef>
                <a:spcPts val="0"/>
              </a:spcBef>
              <a:spcAft>
                <a:spcPts val="0"/>
              </a:spcAft>
              <a:buNone/>
            </a:pPr>
            <a:r>
              <a:rPr lang="en-US" sz="2000"/>
              <a:t>An anchor affinity score of 70.23% was derived through the human grounded evaluation.</a:t>
            </a:r>
            <a:endParaRPr sz="2000"/>
          </a:p>
          <a:p>
            <a:pPr marL="457200" lvl="0" indent="0" algn="l" rtl="0">
              <a:lnSpc>
                <a:spcPct val="115000"/>
              </a:lnSpc>
              <a:spcBef>
                <a:spcPts val="0"/>
              </a:spcBef>
              <a:spcAft>
                <a:spcPts val="0"/>
              </a:spcAft>
              <a:buNone/>
            </a:pPr>
            <a:r>
              <a:rPr lang="en-US" sz="2000"/>
              <a:t>HAE is number of Helpful Anchor explanations and HE is the number of all Helpful explanations.</a:t>
            </a:r>
            <a:endParaRPr sz="2000"/>
          </a:p>
          <a:p>
            <a:pPr marL="457200" lvl="0" indent="0" algn="l" rtl="0">
              <a:lnSpc>
                <a:spcPct val="115000"/>
              </a:lnSpc>
              <a:spcBef>
                <a:spcPts val="0"/>
              </a:spcBef>
              <a:spcAft>
                <a:spcPts val="0"/>
              </a:spcAft>
              <a:buNone/>
            </a:pPr>
            <a:endParaRPr sz="2000" b="1"/>
          </a:p>
        </p:txBody>
      </p:sp>
      <p:pic>
        <p:nvPicPr>
          <p:cNvPr id="480" name="Google Shape;480;g23dbb833e71_3_70"/>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81" name="Google Shape;481;g23dbb833e71_3_7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82" name="Google Shape;482;g23dbb833e71_3_7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83" name="Google Shape;483;g23dbb833e71_3_70"/>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87" name="Shape 487"/>
        <p:cNvGrpSpPr/>
        <p:nvPr/>
      </p:nvGrpSpPr>
      <p:grpSpPr>
        <a:xfrm>
          <a:off x="0" y="0"/>
          <a:ext cx="0" cy="0"/>
          <a:chOff x="0" y="0"/>
          <a:chExt cx="0" cy="0"/>
        </a:xfrm>
      </p:grpSpPr>
      <p:sp>
        <p:nvSpPr>
          <p:cNvPr id="488" name="Google Shape;488;g23dbb833e71_3_81"/>
          <p:cNvSpPr txBox="1"/>
          <p:nvPr>
            <p:ph type="title"/>
          </p:nvPr>
        </p:nvSpPr>
        <p:spPr>
          <a:xfrm>
            <a:off x="1347425" y="572500"/>
            <a:ext cx="10844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INTERPRETERS </a:t>
            </a:r>
            <a:endParaRPr sz="4000" b="1">
              <a:solidFill>
                <a:schemeClr val="accent5"/>
              </a:solidFill>
            </a:endParaRPr>
          </a:p>
        </p:txBody>
      </p:sp>
      <p:sp>
        <p:nvSpPr>
          <p:cNvPr id="489" name="Google Shape;489;g23dbb833e71_3_8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490" name="Google Shape;490;g23dbb833e71_3_8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0" algn="l" rtl="0">
              <a:lnSpc>
                <a:spcPct val="115000"/>
              </a:lnSpc>
              <a:spcBef>
                <a:spcPts val="0"/>
              </a:spcBef>
              <a:spcAft>
                <a:spcPts val="0"/>
              </a:spcAft>
              <a:buNone/>
            </a:pPr>
            <a:r>
              <a:rPr lang="en-US" sz="2000" b="1"/>
              <a:t>Pros:</a:t>
            </a:r>
            <a:r>
              <a:rPr lang="en-US" sz="2000"/>
              <a:t> this method provides interpretability the tool uses "anchors" which are visual explanations of the decision-making process of the deep fake detection model. This helps in understanding how the model works and what factors are important in determining whether a video is a deep fake or not. , helps in forensic investigations.</a:t>
            </a:r>
            <a:endParaRPr sz="2000"/>
          </a:p>
          <a:p>
            <a:pPr marL="457200" lvl="0" indent="0" algn="l" rtl="0">
              <a:lnSpc>
                <a:spcPct val="115000"/>
              </a:lnSpc>
              <a:spcBef>
                <a:spcPts val="0"/>
              </a:spcBef>
              <a:spcAft>
                <a:spcPts val="0"/>
              </a:spcAft>
              <a:buNone/>
            </a:pPr>
            <a:endParaRPr sz="2000"/>
          </a:p>
          <a:p>
            <a:pPr marL="457200" lvl="0" indent="0" algn="l" rtl="0">
              <a:lnSpc>
                <a:spcPct val="115000"/>
              </a:lnSpc>
              <a:spcBef>
                <a:spcPts val="0"/>
              </a:spcBef>
              <a:spcAft>
                <a:spcPts val="0"/>
              </a:spcAft>
              <a:buNone/>
            </a:pPr>
            <a:r>
              <a:rPr lang="en-US" sz="2000" b="1"/>
              <a:t>Cons:</a:t>
            </a:r>
            <a:r>
              <a:rPr lang="en-US" sz="2000"/>
              <a:t> Limited scope</a:t>
            </a:r>
            <a:endParaRPr sz="2000"/>
          </a:p>
          <a:p>
            <a:pPr marL="457200" lvl="0" indent="0" algn="l" rtl="0">
              <a:lnSpc>
                <a:spcPct val="115000"/>
              </a:lnSpc>
              <a:spcBef>
                <a:spcPts val="0"/>
              </a:spcBef>
              <a:spcAft>
                <a:spcPts val="0"/>
              </a:spcAft>
              <a:buNone/>
            </a:pPr>
            <a:endParaRPr sz="2000" b="1"/>
          </a:p>
          <a:p>
            <a:pPr marL="457200" lvl="0" indent="0" algn="l" rtl="0">
              <a:lnSpc>
                <a:spcPct val="115000"/>
              </a:lnSpc>
              <a:spcBef>
                <a:spcPts val="0"/>
              </a:spcBef>
              <a:spcAft>
                <a:spcPts val="0"/>
              </a:spcAft>
              <a:buNone/>
            </a:pPr>
            <a:endParaRPr sz="2000" b="1"/>
          </a:p>
        </p:txBody>
      </p:sp>
      <p:pic>
        <p:nvPicPr>
          <p:cNvPr id="491" name="Google Shape;491;g23dbb833e71_3_81"/>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492" name="Google Shape;492;g23dbb833e71_3_8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93" name="Google Shape;493;g23dbb833e71_3_8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494" name="Google Shape;494;g23dbb833e71_3_81"/>
          <p:cNvSpPr txBox="1"/>
          <p:nvPr/>
        </p:nvSpPr>
        <p:spPr>
          <a:xfrm>
            <a:off x="150275"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98" name="Shape 498"/>
        <p:cNvGrpSpPr/>
        <p:nvPr/>
      </p:nvGrpSpPr>
      <p:grpSpPr>
        <a:xfrm>
          <a:off x="0" y="0"/>
          <a:ext cx="0" cy="0"/>
          <a:chOff x="0" y="0"/>
          <a:chExt cx="0" cy="0"/>
        </a:xfrm>
      </p:grpSpPr>
      <p:sp>
        <p:nvSpPr>
          <p:cNvPr id="499" name="Google Shape;499;g221310cf128_1_18"/>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DEFENSE</a:t>
            </a:r>
            <a:endParaRPr lang="en-US" sz="4000" b="1">
              <a:solidFill>
                <a:schemeClr val="accent5"/>
              </a:solidFill>
            </a:endParaRPr>
          </a:p>
        </p:txBody>
      </p:sp>
      <p:sp>
        <p:nvSpPr>
          <p:cNvPr id="500" name="Google Shape;500;g221310cf128_1_18"/>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01" name="Google Shape;501;g221310cf128_1_18"/>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4155" algn="just" rtl="0">
              <a:lnSpc>
                <a:spcPct val="90000"/>
              </a:lnSpc>
              <a:spcBef>
                <a:spcPts val="0"/>
              </a:spcBef>
              <a:spcAft>
                <a:spcPts val="0"/>
              </a:spcAft>
              <a:buClr>
                <a:schemeClr val="dk1"/>
              </a:buClr>
              <a:buSzPts val="2100"/>
              <a:buChar char="•"/>
            </a:pPr>
            <a:r>
              <a:rPr lang="en-US" sz="2100"/>
              <a:t>P</a:t>
            </a:r>
            <a:r>
              <a:rPr lang="en-US" sz="2100">
                <a:latin typeface="Calibri" panose="020F0502020204030204"/>
                <a:ea typeface="Calibri" panose="020F0502020204030204"/>
                <a:cs typeface="Calibri" panose="020F0502020204030204"/>
                <a:sym typeface="Calibri" panose="020F0502020204030204"/>
              </a:rPr>
              <a:t>APER 5: </a:t>
            </a:r>
            <a:r>
              <a:rPr lang="en-US" sz="2100"/>
              <a:t>Proper Network Interpretability Helps Adversarial Robustness in Classification</a:t>
            </a:r>
            <a:endParaRPr sz="2100"/>
          </a:p>
          <a:p>
            <a:pPr marL="228600" lvl="0" indent="0" algn="just" rtl="0">
              <a:lnSpc>
                <a:spcPct val="90000"/>
              </a:lnSpc>
              <a:spcBef>
                <a:spcPts val="0"/>
              </a:spcBef>
              <a:spcAft>
                <a:spcPts val="0"/>
              </a:spcAft>
              <a:buNone/>
            </a:pPr>
            <a:endParaRPr sz="2100"/>
          </a:p>
          <a:p>
            <a:pPr marL="228600" lvl="0" indent="-224155" algn="just" rtl="0">
              <a:lnSpc>
                <a:spcPct val="90000"/>
              </a:lnSpc>
              <a:spcBef>
                <a:spcPts val="0"/>
              </a:spcBef>
              <a:spcAft>
                <a:spcPts val="0"/>
              </a:spcAft>
              <a:buClr>
                <a:schemeClr val="dk1"/>
              </a:buClr>
              <a:buSzPts val="2100"/>
              <a:buChar char="•"/>
            </a:pPr>
            <a:r>
              <a:rPr lang="en-US" sz="2100"/>
              <a:t>Authors: Akhilan Boopathy, Sijia Liu, Gaoyuan Zhang, Cynthia Liu, Pin-Yu Chen, Shiyu Chang, Luca Daniel</a:t>
            </a:r>
            <a:endParaRPr sz="2100"/>
          </a:p>
          <a:p>
            <a:pPr marL="228600" lvl="0" indent="-224155" algn="just" rtl="0">
              <a:lnSpc>
                <a:spcPct val="90000"/>
              </a:lnSpc>
              <a:spcBef>
                <a:spcPts val="0"/>
              </a:spcBef>
              <a:spcAft>
                <a:spcPts val="0"/>
              </a:spcAft>
              <a:buClr>
                <a:schemeClr val="dk1"/>
              </a:buClr>
              <a:buSzPts val="2100"/>
              <a:buChar char="•"/>
            </a:pPr>
            <a:r>
              <a:rPr lang="en-US" sz="2100"/>
              <a:t>Conference: ICML 2020</a:t>
            </a:r>
            <a:endParaRPr sz="2100"/>
          </a:p>
          <a:p>
            <a:pPr marL="228600" lvl="0" indent="-224155" algn="just" rtl="0">
              <a:lnSpc>
                <a:spcPct val="90000"/>
              </a:lnSpc>
              <a:spcBef>
                <a:spcPts val="0"/>
              </a:spcBef>
              <a:spcAft>
                <a:spcPts val="0"/>
              </a:spcAft>
              <a:buClr>
                <a:schemeClr val="dk1"/>
              </a:buClr>
              <a:buSzPts val="2100"/>
              <a:buChar char="•"/>
            </a:pPr>
            <a:r>
              <a:rPr lang="en-US" sz="2100"/>
              <a:t>Problem solved by paper: Achieve both robust classification and robust interpretation</a:t>
            </a:r>
            <a:endParaRPr sz="2100"/>
          </a:p>
          <a:p>
            <a:pPr marL="228600" lvl="0" indent="-224155" algn="l" rtl="0">
              <a:lnSpc>
                <a:spcPct val="90000"/>
              </a:lnSpc>
              <a:spcBef>
                <a:spcPts val="1000"/>
              </a:spcBef>
              <a:spcAft>
                <a:spcPts val="0"/>
              </a:spcAft>
              <a:buClr>
                <a:schemeClr val="dk1"/>
              </a:buClr>
              <a:buSzPts val="2100"/>
              <a:buChar char="•"/>
            </a:pPr>
            <a:r>
              <a:rPr lang="en-US" sz="2100">
                <a:latin typeface="Calibri" panose="020F0502020204030204"/>
                <a:ea typeface="Calibri" panose="020F0502020204030204"/>
                <a:cs typeface="Calibri" panose="020F0502020204030204"/>
                <a:sym typeface="Calibri" panose="020F0502020204030204"/>
              </a:rPr>
              <a:t>The approach applied in the paper r</a:t>
            </a:r>
            <a:r>
              <a:rPr lang="en-US" sz="2100"/>
              <a:t>elies on the fact that vulnerability of image classifier against adversarial input is accompanied by interpretation discrepancy only if properly measured.</a:t>
            </a:r>
            <a:endParaRPr sz="2100"/>
          </a:p>
          <a:p>
            <a:pPr marL="228600" lvl="0" indent="-224155" algn="l" rtl="0">
              <a:lnSpc>
                <a:spcPct val="90000"/>
              </a:lnSpc>
              <a:spcBef>
                <a:spcPts val="1000"/>
              </a:spcBef>
              <a:spcAft>
                <a:spcPts val="0"/>
              </a:spcAft>
              <a:buClr>
                <a:schemeClr val="dk1"/>
              </a:buClr>
              <a:buSzPts val="2100"/>
              <a:buChar char="•"/>
            </a:pPr>
            <a:r>
              <a:rPr lang="en-US" sz="2100"/>
              <a:t>CAM and GradCAM are used as they better localise class-specific discriminative regions.</a:t>
            </a:r>
            <a:endParaRPr sz="2100"/>
          </a:p>
          <a:p>
            <a:pPr marL="228600" lvl="0" indent="-224155" algn="l" rtl="0">
              <a:lnSpc>
                <a:spcPct val="90000"/>
              </a:lnSpc>
              <a:spcBef>
                <a:spcPts val="1000"/>
              </a:spcBef>
              <a:spcAft>
                <a:spcPts val="0"/>
              </a:spcAft>
              <a:buClr>
                <a:schemeClr val="dk1"/>
              </a:buClr>
              <a:buSzPts val="2100"/>
              <a:buChar char="•"/>
            </a:pPr>
            <a:r>
              <a:rPr lang="en-US" sz="2100"/>
              <a:t>By replacing the input image x with x’ , a CNN will be fooled from the true label y to the target (incorrect) label y’ .</a:t>
            </a:r>
            <a:endParaRPr sz="2100"/>
          </a:p>
          <a:p>
            <a:pPr marL="228600" lvl="0" indent="-90805" algn="l" rtl="0">
              <a:lnSpc>
                <a:spcPct val="90000"/>
              </a:lnSpc>
              <a:spcBef>
                <a:spcPts val="1000"/>
              </a:spcBef>
              <a:spcAft>
                <a:spcPts val="0"/>
              </a:spcAft>
              <a:buClr>
                <a:schemeClr val="dk1"/>
              </a:buClr>
              <a:buSzPts val="2800"/>
              <a:buNone/>
            </a:pPr>
          </a:p>
        </p:txBody>
      </p:sp>
      <p:pic>
        <p:nvPicPr>
          <p:cNvPr id="502" name="Google Shape;502;g221310cf128_1_18"/>
          <p:cNvPicPr preferRelativeResize="0"/>
          <p:nvPr/>
        </p:nvPicPr>
        <p:blipFill rotWithShape="1">
          <a:blip r:embed="rId1"/>
          <a:srcRect/>
          <a:stretch>
            <a:fillRect/>
          </a:stretch>
        </p:blipFill>
        <p:spPr>
          <a:xfrm>
            <a:off x="10915651" y="15500"/>
            <a:ext cx="1295399" cy="1025106"/>
          </a:xfrm>
          <a:prstGeom prst="rect">
            <a:avLst/>
          </a:prstGeom>
          <a:noFill/>
          <a:ln>
            <a:noFill/>
          </a:ln>
        </p:spPr>
      </p:pic>
      <p:sp>
        <p:nvSpPr>
          <p:cNvPr id="503" name="Google Shape;503;g221310cf128_1_1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04" name="Google Shape;504;g221310cf128_1_1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505" name="Google Shape;505;g221310cf128_1_18"/>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509" name="Shape 509"/>
        <p:cNvGrpSpPr/>
        <p:nvPr/>
      </p:nvGrpSpPr>
      <p:grpSpPr>
        <a:xfrm>
          <a:off x="0" y="0"/>
          <a:ext cx="0" cy="0"/>
          <a:chOff x="0" y="0"/>
          <a:chExt cx="0" cy="0"/>
        </a:xfrm>
      </p:grpSpPr>
      <p:sp>
        <p:nvSpPr>
          <p:cNvPr id="510" name="Google Shape;510;g23dbb833e71_4_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5"/>
              </a:buClr>
              <a:buSzPct val="100000"/>
              <a:buFont typeface="Calibri" panose="020F0502020204030204"/>
              <a:buNone/>
            </a:pPr>
            <a:endParaRPr sz="4000" b="1">
              <a:solidFill>
                <a:schemeClr val="accent5"/>
              </a:solidFill>
            </a:endParaRPr>
          </a:p>
          <a:p>
            <a:pPr marL="0" lvl="0" indent="0" algn="l" rtl="0">
              <a:spcBef>
                <a:spcPts val="0"/>
              </a:spcBef>
              <a:spcAft>
                <a:spcPts val="0"/>
              </a:spcAft>
              <a:buClr>
                <a:schemeClr val="accent5"/>
              </a:buClr>
              <a:buSzPct val="100000"/>
              <a:buFont typeface="Calibri" panose="020F0502020204030204"/>
              <a:buNone/>
            </a:pPr>
            <a:r>
              <a:rPr lang="en-US" sz="4000" b="1">
                <a:solidFill>
                  <a:schemeClr val="accent5"/>
                </a:solidFill>
              </a:rPr>
              <a:t>DEFENSE</a:t>
            </a:r>
            <a:endParaRPr lang="en-US" sz="4000" b="1">
              <a:solidFill>
                <a:schemeClr val="accent5"/>
              </a:solidFill>
            </a:endParaRPr>
          </a:p>
          <a:p>
            <a:pPr marL="0" lvl="0" indent="0" algn="l" rtl="0">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511" name="Google Shape;511;g23dbb833e71_4_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12" name="Google Shape;512;g23dbb833e71_4_1"/>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47650" algn="l" rtl="0">
              <a:spcBef>
                <a:spcPts val="1000"/>
              </a:spcBef>
              <a:spcAft>
                <a:spcPts val="0"/>
              </a:spcAft>
              <a:buSzPts val="2100"/>
              <a:buChar char="•"/>
            </a:pPr>
            <a:r>
              <a:rPr lang="en-US" sz="2100"/>
              <a:t>Single-class interpretation discrepancy measure (either y or y') is not always effective.</a:t>
            </a:r>
            <a:endParaRPr sz="2100"/>
          </a:p>
          <a:p>
            <a:pPr marL="228600" lvl="0" indent="-247650" algn="l" rtl="0">
              <a:spcBef>
                <a:spcPts val="1000"/>
              </a:spcBef>
              <a:spcAft>
                <a:spcPts val="0"/>
              </a:spcAft>
              <a:buSzPts val="2100"/>
              <a:buChar char="•"/>
            </a:pPr>
            <a:r>
              <a:rPr lang="en-US" sz="2100"/>
              <a:t>Introduces l1 2-class interpretation discrepancy measure.</a:t>
            </a:r>
            <a:endParaRPr sz="2100"/>
          </a:p>
          <a:p>
            <a:pPr marL="228600" lvl="0" indent="-247650" algn="l" rtl="0">
              <a:lnSpc>
                <a:spcPct val="100000"/>
              </a:lnSpc>
              <a:spcBef>
                <a:spcPts val="1000"/>
              </a:spcBef>
              <a:spcAft>
                <a:spcPts val="0"/>
              </a:spcAft>
              <a:buSzPts val="2100"/>
              <a:buChar char="•"/>
            </a:pPr>
            <a:r>
              <a:rPr lang="en-US" sz="2100"/>
              <a:t>The target label used by the attacker is not known beforehand,</a:t>
            </a:r>
            <a:endParaRPr sz="2100"/>
          </a:p>
          <a:p>
            <a:pPr marL="0" lvl="0" indent="0" algn="l" rtl="0">
              <a:lnSpc>
                <a:spcPct val="100000"/>
              </a:lnSpc>
              <a:spcBef>
                <a:spcPts val="0"/>
              </a:spcBef>
              <a:spcAft>
                <a:spcPts val="0"/>
              </a:spcAft>
              <a:buNone/>
            </a:pPr>
            <a:r>
              <a:rPr lang="en-US" sz="2100"/>
              <a:t>therefore softmax function is used to approximate the interpretation discrepancy.</a:t>
            </a:r>
            <a:endParaRPr sz="2100"/>
          </a:p>
          <a:p>
            <a:pPr marL="0" lvl="0" indent="0" algn="l" rtl="0">
              <a:lnSpc>
                <a:spcPct val="100000"/>
              </a:lnSpc>
              <a:spcBef>
                <a:spcPts val="0"/>
              </a:spcBef>
              <a:spcAft>
                <a:spcPts val="0"/>
              </a:spcAft>
              <a:buNone/>
            </a:pPr>
            <a:endParaRPr sz="2100"/>
          </a:p>
          <a:p>
            <a:pPr marL="228600" marR="0" lvl="0" indent="-247650" algn="l" rtl="0">
              <a:lnSpc>
                <a:spcPct val="150000"/>
              </a:lnSpc>
              <a:spcBef>
                <a:spcPts val="0"/>
              </a:spcBef>
              <a:spcAft>
                <a:spcPts val="0"/>
              </a:spcAft>
              <a:buSzPts val="2100"/>
              <a:buFont typeface="Calibri" panose="020F0502020204030204"/>
              <a:buChar char="•"/>
            </a:pPr>
            <a:r>
              <a:rPr lang="en-US" sz="2100"/>
              <a:t>The classifier is trained against the worst-case scenario by modifying the loss function as:</a:t>
            </a:r>
            <a:endParaRPr sz="2100"/>
          </a:p>
          <a:p>
            <a:pPr marL="0" lvl="0" indent="0" algn="l" rtl="0">
              <a:lnSpc>
                <a:spcPct val="90000"/>
              </a:lnSpc>
              <a:spcBef>
                <a:spcPts val="1000"/>
              </a:spcBef>
              <a:spcAft>
                <a:spcPts val="0"/>
              </a:spcAft>
              <a:buNone/>
            </a:pPr>
            <a:endParaRPr sz="2100"/>
          </a:p>
          <a:p>
            <a:pPr marL="228600" lvl="0" indent="-224155" algn="l" rtl="0">
              <a:spcBef>
                <a:spcPts val="1000"/>
              </a:spcBef>
              <a:spcAft>
                <a:spcPts val="0"/>
              </a:spcAft>
              <a:buSzPts val="2100"/>
              <a:buChar char="•"/>
            </a:pPr>
            <a:r>
              <a:rPr lang="en-US" sz="2100"/>
              <a:t>The perturbation size (    ) depends on the dataset being used and the paper uses a value of 0.3 for MNIST dataset.</a:t>
            </a:r>
            <a:endParaRPr sz="2100"/>
          </a:p>
          <a:p>
            <a:pPr marL="228600" lvl="0" indent="-224155" algn="l" rtl="0">
              <a:spcBef>
                <a:spcPts val="1000"/>
              </a:spcBef>
              <a:spcAft>
                <a:spcPts val="0"/>
              </a:spcAft>
              <a:buSzPts val="2100"/>
              <a:buChar char="•"/>
            </a:pPr>
            <a:r>
              <a:rPr lang="en-US" sz="2100"/>
              <a:t>The regularization parameter is set to 0.001. (     )</a:t>
            </a:r>
            <a:endParaRPr sz="2100"/>
          </a:p>
          <a:p>
            <a:pPr marL="228600" lvl="0" indent="-224155" algn="l" rtl="0">
              <a:spcBef>
                <a:spcPts val="1000"/>
              </a:spcBef>
              <a:spcAft>
                <a:spcPts val="0"/>
              </a:spcAft>
              <a:buSzPts val="2100"/>
              <a:buChar char="•"/>
            </a:pPr>
            <a:r>
              <a:rPr lang="en-US" sz="2100"/>
              <a:t>This approach has been employed in the base paper and can be used in our project as well.</a:t>
            </a:r>
            <a:endParaRPr sz="2100"/>
          </a:p>
          <a:p>
            <a:pPr marL="228600" lvl="0" indent="-90805" algn="l" rtl="0">
              <a:lnSpc>
                <a:spcPct val="90000"/>
              </a:lnSpc>
              <a:spcBef>
                <a:spcPts val="1000"/>
              </a:spcBef>
              <a:spcAft>
                <a:spcPts val="0"/>
              </a:spcAft>
              <a:buClr>
                <a:schemeClr val="dk1"/>
              </a:buClr>
              <a:buSzPts val="2800"/>
              <a:buNone/>
            </a:pPr>
            <a:endParaRPr sz="2100"/>
          </a:p>
        </p:txBody>
      </p:sp>
      <p:pic>
        <p:nvPicPr>
          <p:cNvPr id="513" name="Google Shape;513;g23dbb833e71_4_1"/>
          <p:cNvPicPr preferRelativeResize="0"/>
          <p:nvPr/>
        </p:nvPicPr>
        <p:blipFill rotWithShape="1">
          <a:blip r:embed="rId1"/>
          <a:srcRect/>
          <a:stretch>
            <a:fillRect/>
          </a:stretch>
        </p:blipFill>
        <p:spPr>
          <a:xfrm>
            <a:off x="10915651" y="15500"/>
            <a:ext cx="1295399" cy="1025106"/>
          </a:xfrm>
          <a:prstGeom prst="rect">
            <a:avLst/>
          </a:prstGeom>
          <a:noFill/>
          <a:ln>
            <a:noFill/>
          </a:ln>
        </p:spPr>
      </p:pic>
      <p:sp>
        <p:nvSpPr>
          <p:cNvPr id="514" name="Google Shape;514;g23dbb833e71_4_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15" name="Google Shape;515;g23dbb833e71_4_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516" name="Google Shape;516;g23dbb833e71_4_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517" name="Google Shape;517;g23dbb833e71_4_1"/>
          <p:cNvPicPr preferRelativeResize="0"/>
          <p:nvPr/>
        </p:nvPicPr>
        <p:blipFill rotWithShape="1">
          <a:blip r:embed="rId2"/>
          <a:srcRect t="11930" b="20318"/>
          <a:stretch>
            <a:fillRect/>
          </a:stretch>
        </p:blipFill>
        <p:spPr>
          <a:xfrm>
            <a:off x="1367350" y="4010875"/>
            <a:ext cx="5181075" cy="514350"/>
          </a:xfrm>
          <a:prstGeom prst="rect">
            <a:avLst/>
          </a:prstGeom>
          <a:noFill/>
          <a:ln>
            <a:noFill/>
          </a:ln>
        </p:spPr>
      </p:pic>
      <p:pic>
        <p:nvPicPr>
          <p:cNvPr id="518" name="Google Shape;518;g23dbb833e71_4_1"/>
          <p:cNvPicPr preferRelativeResize="0"/>
          <p:nvPr/>
        </p:nvPicPr>
        <p:blipFill>
          <a:blip r:embed="rId3"/>
          <a:stretch>
            <a:fillRect/>
          </a:stretch>
        </p:blipFill>
        <p:spPr>
          <a:xfrm>
            <a:off x="6984825" y="4010875"/>
            <a:ext cx="3657600" cy="514350"/>
          </a:xfrm>
          <a:prstGeom prst="rect">
            <a:avLst/>
          </a:prstGeom>
          <a:noFill/>
          <a:ln>
            <a:noFill/>
          </a:ln>
        </p:spPr>
      </p:pic>
      <p:pic>
        <p:nvPicPr>
          <p:cNvPr id="519" name="Google Shape;519;g23dbb833e71_4_1"/>
          <p:cNvPicPr preferRelativeResize="0"/>
          <p:nvPr/>
        </p:nvPicPr>
        <p:blipFill>
          <a:blip r:embed="rId4"/>
          <a:stretch>
            <a:fillRect/>
          </a:stretch>
        </p:blipFill>
        <p:spPr>
          <a:xfrm>
            <a:off x="3629700" y="4690149"/>
            <a:ext cx="177500" cy="242583"/>
          </a:xfrm>
          <a:prstGeom prst="rect">
            <a:avLst/>
          </a:prstGeom>
          <a:noFill/>
          <a:ln>
            <a:noFill/>
          </a:ln>
        </p:spPr>
      </p:pic>
      <p:pic>
        <p:nvPicPr>
          <p:cNvPr id="520" name="Google Shape;520;g23dbb833e71_4_1"/>
          <p:cNvPicPr preferRelativeResize="0"/>
          <p:nvPr/>
        </p:nvPicPr>
        <p:blipFill>
          <a:blip r:embed="rId5"/>
          <a:stretch>
            <a:fillRect/>
          </a:stretch>
        </p:blipFill>
        <p:spPr>
          <a:xfrm>
            <a:off x="6135048" y="5403025"/>
            <a:ext cx="177500" cy="266936"/>
          </a:xfrm>
          <a:prstGeom prst="rect">
            <a:avLst/>
          </a:prstGeom>
          <a:noFill/>
          <a:ln>
            <a:noFill/>
          </a:ln>
        </p:spPr>
      </p:pic>
      <p:pic>
        <p:nvPicPr>
          <p:cNvPr id="521" name="Google Shape;521;g23dbb833e71_4_1"/>
          <p:cNvPicPr preferRelativeResize="0"/>
          <p:nvPr/>
        </p:nvPicPr>
        <p:blipFill>
          <a:blip r:embed="rId6"/>
          <a:stretch>
            <a:fillRect/>
          </a:stretch>
        </p:blipFill>
        <p:spPr>
          <a:xfrm>
            <a:off x="7988525" y="2209803"/>
            <a:ext cx="3365275" cy="5908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g23dbb833e71_2_1"/>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Abstract and Scope</a:t>
            </a:r>
            <a:endParaRPr b="1">
              <a:solidFill>
                <a:schemeClr val="accent5"/>
              </a:solidFill>
            </a:endParaRPr>
          </a:p>
        </p:txBody>
      </p:sp>
      <p:sp>
        <p:nvSpPr>
          <p:cNvPr id="119" name="Google Shape;119;g23dbb833e71_2_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120" name="Google Shape;120;g23dbb833e71_2_1"/>
          <p:cNvSpPr txBox="1"/>
          <p:nvPr>
            <p:ph type="body" idx="1"/>
          </p:nvPr>
        </p:nvSpPr>
        <p:spPr>
          <a:xfrm>
            <a:off x="838200" y="1450025"/>
            <a:ext cx="10515600" cy="4727100"/>
          </a:xfrm>
          <a:prstGeom prst="rect">
            <a:avLst/>
          </a:prstGeom>
          <a:noFill/>
          <a:ln>
            <a:noFill/>
          </a:ln>
        </p:spPr>
        <p:txBody>
          <a:bodyPr spcFirstLastPara="1" wrap="square" lIns="91425" tIns="45700" rIns="91425" bIns="45700" anchor="t" anchorCtr="0">
            <a:noAutofit/>
          </a:bodyPr>
          <a:lstStyle/>
          <a:p>
            <a:pPr marL="457200" lvl="0" indent="-361950" algn="l" rtl="0">
              <a:lnSpc>
                <a:spcPct val="130000"/>
              </a:lnSpc>
              <a:spcBef>
                <a:spcPts val="0"/>
              </a:spcBef>
              <a:spcAft>
                <a:spcPts val="0"/>
              </a:spcAft>
              <a:buClr>
                <a:srgbClr val="00000A"/>
              </a:buClr>
              <a:buSzPts val="2100"/>
              <a:buChar char="●"/>
            </a:pPr>
            <a:r>
              <a:rPr lang="en-US" sz="2100">
                <a:solidFill>
                  <a:srgbClr val="00000A"/>
                </a:solidFill>
              </a:rPr>
              <a:t>The model is subjected to two-step black-box attack to check its susceptibility to advanced black box attacks. </a:t>
            </a:r>
            <a:endParaRPr sz="2100">
              <a:solidFill>
                <a:srgbClr val="00000A"/>
              </a:solidFill>
            </a:endParaRPr>
          </a:p>
          <a:p>
            <a:pPr marL="457200" lvl="0" indent="0" algn="l" rtl="0">
              <a:lnSpc>
                <a:spcPct val="130000"/>
              </a:lnSpc>
              <a:spcBef>
                <a:spcPts val="0"/>
              </a:spcBef>
              <a:spcAft>
                <a:spcPts val="0"/>
              </a:spcAft>
              <a:buSzPts val="275"/>
              <a:buNone/>
            </a:pPr>
            <a:r>
              <a:rPr lang="en-US" sz="2100">
                <a:solidFill>
                  <a:srgbClr val="00000A"/>
                </a:solidFill>
              </a:rPr>
              <a:t>The first step of the attack is to generate adversarial image using existing decision based methods such as</a:t>
            </a:r>
            <a:endParaRPr sz="2100">
              <a:solidFill>
                <a:srgbClr val="00000A"/>
              </a:solidFill>
            </a:endParaRPr>
          </a:p>
          <a:p>
            <a:pPr marL="914400" lvl="0" indent="-361950" algn="l" rtl="0">
              <a:lnSpc>
                <a:spcPct val="130000"/>
              </a:lnSpc>
              <a:spcBef>
                <a:spcPts val="0"/>
              </a:spcBef>
              <a:spcAft>
                <a:spcPts val="0"/>
              </a:spcAft>
              <a:buClr>
                <a:srgbClr val="00000A"/>
              </a:buClr>
              <a:buSzPts val="2100"/>
              <a:buChar char="➔"/>
            </a:pPr>
            <a:r>
              <a:rPr lang="en-US" sz="2100">
                <a:solidFill>
                  <a:srgbClr val="00000A"/>
                </a:solidFill>
              </a:rPr>
              <a:t>EA [Evolutionary Attack algorithm] </a:t>
            </a:r>
            <a:endParaRPr sz="2100">
              <a:solidFill>
                <a:srgbClr val="00000A"/>
              </a:solidFill>
            </a:endParaRPr>
          </a:p>
          <a:p>
            <a:pPr marL="914400" lvl="0" indent="-361950" algn="l" rtl="0">
              <a:lnSpc>
                <a:spcPct val="130000"/>
              </a:lnSpc>
              <a:spcBef>
                <a:spcPts val="0"/>
              </a:spcBef>
              <a:spcAft>
                <a:spcPts val="0"/>
              </a:spcAft>
              <a:buClr>
                <a:srgbClr val="00000A"/>
              </a:buClr>
              <a:buSzPts val="2100"/>
              <a:buChar char="➔"/>
            </a:pPr>
            <a:r>
              <a:rPr lang="en-US" sz="2100">
                <a:solidFill>
                  <a:srgbClr val="00000A"/>
                </a:solidFill>
              </a:rPr>
              <a:t>Sign-OPT </a:t>
            </a:r>
            <a:endParaRPr sz="2100">
              <a:solidFill>
                <a:srgbClr val="00000A"/>
              </a:solidFill>
            </a:endParaRPr>
          </a:p>
          <a:p>
            <a:pPr marL="914400" lvl="0" indent="-361950" algn="l" rtl="0">
              <a:lnSpc>
                <a:spcPct val="130000"/>
              </a:lnSpc>
              <a:spcBef>
                <a:spcPts val="0"/>
              </a:spcBef>
              <a:spcAft>
                <a:spcPts val="0"/>
              </a:spcAft>
              <a:buClr>
                <a:srgbClr val="00000A"/>
              </a:buClr>
              <a:buSzPts val="2100"/>
              <a:buChar char="➔"/>
            </a:pPr>
            <a:r>
              <a:rPr lang="en-US" sz="2100">
                <a:solidFill>
                  <a:srgbClr val="00000A"/>
                </a:solidFill>
              </a:rPr>
              <a:t> HSJA [Hop Skip Jump Attack ] </a:t>
            </a:r>
            <a:endParaRPr sz="2100">
              <a:solidFill>
                <a:srgbClr val="00000A"/>
              </a:solidFill>
            </a:endParaRPr>
          </a:p>
          <a:p>
            <a:pPr marL="457200" lvl="0" indent="0" algn="l" rtl="0">
              <a:lnSpc>
                <a:spcPct val="130000"/>
              </a:lnSpc>
              <a:spcBef>
                <a:spcPts val="0"/>
              </a:spcBef>
              <a:spcAft>
                <a:spcPts val="0"/>
              </a:spcAft>
              <a:buNone/>
            </a:pPr>
            <a:r>
              <a:rPr lang="en-US" sz="2100">
                <a:solidFill>
                  <a:srgbClr val="00000A"/>
                </a:solidFill>
              </a:rPr>
              <a:t>The second step is an optimization technique where the image generated from step 1 is modified such that similarity between the heatmaps of the benign and adversarial image is high [ADV plugin] .</a:t>
            </a:r>
            <a:endParaRPr sz="2100">
              <a:solidFill>
                <a:srgbClr val="00000A"/>
              </a:solidFill>
            </a:endParaRPr>
          </a:p>
          <a:p>
            <a:pPr marL="457200" lvl="0" indent="-361950" algn="l" rtl="0">
              <a:lnSpc>
                <a:spcPct val="130000"/>
              </a:lnSpc>
              <a:spcBef>
                <a:spcPts val="0"/>
              </a:spcBef>
              <a:spcAft>
                <a:spcPts val="0"/>
              </a:spcAft>
              <a:buClr>
                <a:srgbClr val="00000A"/>
              </a:buClr>
              <a:buSzPts val="2100"/>
              <a:buChar char="●"/>
            </a:pPr>
            <a:r>
              <a:rPr lang="en-US" sz="2100">
                <a:solidFill>
                  <a:srgbClr val="00000A"/>
                </a:solidFill>
              </a:rPr>
              <a:t>We will also attempt to provide a suitable defense mechanism based on the results of the attack.</a:t>
            </a:r>
            <a:endParaRPr sz="2100">
              <a:solidFill>
                <a:srgbClr val="00000A"/>
              </a:solidFill>
            </a:endParaRPr>
          </a:p>
          <a:p>
            <a:pPr marL="0" lvl="1" indent="0" algn="l" rtl="0">
              <a:lnSpc>
                <a:spcPct val="70000"/>
              </a:lnSpc>
              <a:spcBef>
                <a:spcPts val="500"/>
              </a:spcBef>
              <a:spcAft>
                <a:spcPts val="0"/>
              </a:spcAft>
              <a:buClr>
                <a:schemeClr val="dk1"/>
              </a:buClr>
              <a:buSzPts val="600"/>
              <a:buNone/>
            </a:pPr>
            <a:endParaRPr sz="2000"/>
          </a:p>
          <a:p>
            <a:pPr marL="457200" lvl="1" indent="0" algn="l" rtl="0">
              <a:lnSpc>
                <a:spcPct val="70000"/>
              </a:lnSpc>
              <a:spcBef>
                <a:spcPts val="500"/>
              </a:spcBef>
              <a:spcAft>
                <a:spcPts val="0"/>
              </a:spcAft>
              <a:buClr>
                <a:schemeClr val="dk1"/>
              </a:buClr>
              <a:buSzPts val="600"/>
              <a:buNone/>
            </a:pPr>
            <a:endParaRPr sz="2000"/>
          </a:p>
          <a:p>
            <a:pPr marL="457200" lvl="1" indent="0" algn="l" rtl="0">
              <a:lnSpc>
                <a:spcPct val="70000"/>
              </a:lnSpc>
              <a:spcBef>
                <a:spcPts val="500"/>
              </a:spcBef>
              <a:spcAft>
                <a:spcPts val="0"/>
              </a:spcAft>
              <a:buClr>
                <a:schemeClr val="dk1"/>
              </a:buClr>
              <a:buSzPts val="600"/>
              <a:buNone/>
            </a:pPr>
            <a:endParaRPr sz="2000"/>
          </a:p>
        </p:txBody>
      </p:sp>
      <p:pic>
        <p:nvPicPr>
          <p:cNvPr id="121" name="Google Shape;121;g23dbb833e71_2_1"/>
          <p:cNvPicPr preferRelativeResize="0"/>
          <p:nvPr/>
        </p:nvPicPr>
        <p:blipFill rotWithShape="1">
          <a:blip r:embed="rId1"/>
          <a:srcRect/>
          <a:stretch>
            <a:fillRect/>
          </a:stretch>
        </p:blipFill>
        <p:spPr>
          <a:xfrm>
            <a:off x="10896601" y="15500"/>
            <a:ext cx="1295399" cy="1025106"/>
          </a:xfrm>
          <a:prstGeom prst="rect">
            <a:avLst/>
          </a:prstGeom>
          <a:noFill/>
          <a:ln>
            <a:noFill/>
          </a:ln>
        </p:spPr>
      </p:pic>
      <p:sp>
        <p:nvSpPr>
          <p:cNvPr id="122" name="Google Shape;122;g23dbb833e71_2_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23" name="Google Shape;123;g23dbb833e71_2_1"/>
          <p:cNvSpPr txBox="1"/>
          <p:nvPr/>
        </p:nvSpPr>
        <p:spPr>
          <a:xfrm>
            <a:off x="4191000" y="6310312"/>
            <a:ext cx="41148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Calibri" panose="020F0502020204030204"/>
                <a:ea typeface="Calibri" panose="020F0502020204030204"/>
                <a:cs typeface="Calibri" panose="020F0502020204030204"/>
                <a:sym typeface="Calibri" panose="020F0502020204030204"/>
              </a:rPr>
              <a:t>Dhanalakshmi_Hamsini_Ishika_Bhavana</a:t>
            </a:r>
            <a:endPara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endParaRPr>
          </a:p>
        </p:txBody>
      </p:sp>
      <p:sp>
        <p:nvSpPr>
          <p:cNvPr id="124" name="Google Shape;124;g23dbb833e71_2_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525" name="Shape 525"/>
        <p:cNvGrpSpPr/>
        <p:nvPr/>
      </p:nvGrpSpPr>
      <p:grpSpPr>
        <a:xfrm>
          <a:off x="0" y="0"/>
          <a:ext cx="0" cy="0"/>
          <a:chOff x="0" y="0"/>
          <a:chExt cx="0" cy="0"/>
        </a:xfrm>
      </p:grpSpPr>
      <p:sp>
        <p:nvSpPr>
          <p:cNvPr id="526" name="Google Shape;526;g23dbb833e71_4_25"/>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5"/>
              </a:buClr>
              <a:buSzPct val="100000"/>
              <a:buFont typeface="Calibri" panose="020F0502020204030204"/>
              <a:buNone/>
            </a:pPr>
            <a:endParaRPr sz="4000" b="1">
              <a:solidFill>
                <a:schemeClr val="accent5"/>
              </a:solidFill>
            </a:endParaRPr>
          </a:p>
          <a:p>
            <a:pPr marL="0" lvl="0" indent="0" algn="l" rtl="0">
              <a:spcBef>
                <a:spcPts val="0"/>
              </a:spcBef>
              <a:spcAft>
                <a:spcPts val="0"/>
              </a:spcAft>
              <a:buClr>
                <a:schemeClr val="accent5"/>
              </a:buClr>
              <a:buSzPct val="100000"/>
              <a:buFont typeface="Calibri" panose="020F0502020204030204"/>
              <a:buNone/>
            </a:pPr>
            <a:r>
              <a:rPr lang="en-US" sz="4000" b="1">
                <a:solidFill>
                  <a:schemeClr val="accent5"/>
                </a:solidFill>
              </a:rPr>
              <a:t>DEFENSE</a:t>
            </a:r>
            <a:endParaRPr lang="en-US" sz="4000" b="1">
              <a:solidFill>
                <a:schemeClr val="accent5"/>
              </a:solidFill>
            </a:endParaRPr>
          </a:p>
          <a:p>
            <a:pPr marL="0" lvl="0" indent="0" algn="l" rtl="0">
              <a:lnSpc>
                <a:spcPct val="90000"/>
              </a:lnSpc>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527" name="Google Shape;527;g23dbb833e71_4_25"/>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28" name="Google Shape;528;g23dbb833e71_4_25"/>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47650" algn="just" rtl="0">
              <a:lnSpc>
                <a:spcPct val="100000"/>
              </a:lnSpc>
              <a:spcBef>
                <a:spcPts val="0"/>
              </a:spcBef>
              <a:spcAft>
                <a:spcPts val="0"/>
              </a:spcAft>
              <a:buSzPts val="2100"/>
              <a:buChar char="•"/>
            </a:pPr>
            <a:r>
              <a:rPr lang="en-US" sz="2100"/>
              <a:t>PAPER </a:t>
            </a:r>
            <a:r>
              <a:rPr lang="en-US" sz="2100"/>
              <a:t>6</a:t>
            </a:r>
            <a:r>
              <a:rPr lang="en-US" sz="2100"/>
              <a:t>: </a:t>
            </a:r>
            <a:r>
              <a:rPr lang="en-US" sz="2100"/>
              <a:t>GRIP-GAN- An Attack-Free Defense Through General Robust Inverse Perturbation</a:t>
            </a:r>
            <a:endParaRPr sz="2100"/>
          </a:p>
          <a:p>
            <a:pPr marL="0" lvl="0" indent="0" algn="just" rtl="0">
              <a:lnSpc>
                <a:spcPct val="100000"/>
              </a:lnSpc>
              <a:spcBef>
                <a:spcPts val="1000"/>
              </a:spcBef>
              <a:spcAft>
                <a:spcPts val="0"/>
              </a:spcAft>
              <a:buNone/>
            </a:pPr>
            <a:endParaRPr sz="2100"/>
          </a:p>
          <a:p>
            <a:pPr marL="228600" lvl="0" indent="-247650" algn="l" rtl="0">
              <a:lnSpc>
                <a:spcPct val="100000"/>
              </a:lnSpc>
              <a:spcBef>
                <a:spcPts val="0"/>
              </a:spcBef>
              <a:spcAft>
                <a:spcPts val="0"/>
              </a:spcAft>
              <a:buSzPts val="2100"/>
              <a:buFont typeface="Calibri" panose="020F0502020204030204"/>
              <a:buChar char="•"/>
            </a:pPr>
            <a:r>
              <a:rPr lang="en-US" sz="2100"/>
              <a:t>Authors: Haibin Zheng, Jinyin Chen, Hang Du, Weipeng Zhu, Shouling Ji, Xuhong Zhang</a:t>
            </a:r>
            <a:endParaRPr sz="2100"/>
          </a:p>
          <a:p>
            <a:pPr marL="228600" lvl="0" indent="-247650" algn="l" rtl="0">
              <a:lnSpc>
                <a:spcPct val="100000"/>
              </a:lnSpc>
              <a:spcBef>
                <a:spcPts val="0"/>
              </a:spcBef>
              <a:spcAft>
                <a:spcPts val="0"/>
              </a:spcAft>
              <a:buSzPts val="2100"/>
              <a:buFont typeface="Calibri" panose="020F0502020204030204"/>
              <a:buChar char="•"/>
            </a:pPr>
            <a:r>
              <a:rPr lang="en-US" sz="2100"/>
              <a:t>Journal: IEEE TRANSACTIONS ON DEPENDABLE AND SECURE COMPUTING, VOL. 19, NO. 6, NOVEMBER/DECEMBER 2022</a:t>
            </a:r>
            <a:endParaRPr sz="2100"/>
          </a:p>
          <a:p>
            <a:pPr marL="228600" lvl="0" indent="-247650" algn="l" rtl="0">
              <a:lnSpc>
                <a:spcPct val="100000"/>
              </a:lnSpc>
              <a:spcBef>
                <a:spcPts val="0"/>
              </a:spcBef>
              <a:spcAft>
                <a:spcPts val="0"/>
              </a:spcAft>
              <a:buSzPts val="2100"/>
              <a:buFont typeface="Calibri" panose="020F0502020204030204"/>
              <a:buChar char="•"/>
            </a:pPr>
            <a:r>
              <a:rPr lang="en-US" sz="2100"/>
              <a:t>Publisher: IEEE</a:t>
            </a:r>
            <a:endParaRPr sz="2100"/>
          </a:p>
          <a:p>
            <a:pPr marL="0" lvl="0" indent="0" algn="l" rtl="0">
              <a:lnSpc>
                <a:spcPct val="100000"/>
              </a:lnSpc>
              <a:spcBef>
                <a:spcPts val="1000"/>
              </a:spcBef>
              <a:spcAft>
                <a:spcPts val="0"/>
              </a:spcAft>
              <a:buNone/>
            </a:pPr>
            <a:endParaRPr sz="2100"/>
          </a:p>
          <a:p>
            <a:pPr marL="228600" lvl="0" indent="-247650" algn="l" rtl="0">
              <a:lnSpc>
                <a:spcPct val="100000"/>
              </a:lnSpc>
              <a:spcBef>
                <a:spcPts val="1000"/>
              </a:spcBef>
              <a:spcAft>
                <a:spcPts val="0"/>
              </a:spcAft>
              <a:buSzPts val="2100"/>
              <a:buFont typeface="Calibri" panose="020F0502020204030204"/>
              <a:buChar char="•"/>
            </a:pPr>
            <a:r>
              <a:rPr lang="en-US" sz="2100"/>
              <a:t>Approach:</a:t>
            </a:r>
            <a:endParaRPr sz="2100"/>
          </a:p>
          <a:p>
            <a:pPr marL="228600" lvl="0" indent="-247650" algn="l" rtl="0">
              <a:lnSpc>
                <a:spcPct val="100000"/>
              </a:lnSpc>
              <a:spcBef>
                <a:spcPts val="0"/>
              </a:spcBef>
              <a:spcAft>
                <a:spcPts val="0"/>
              </a:spcAft>
              <a:buSzPts val="2100"/>
              <a:buFont typeface="Calibri" panose="020F0502020204030204"/>
              <a:buChar char="•"/>
            </a:pPr>
            <a:r>
              <a:rPr lang="en-US" sz="2100"/>
              <a:t>GRIP is the abbreviation for General Robust Inverse Perturbation </a:t>
            </a:r>
            <a:endParaRPr sz="2100"/>
          </a:p>
          <a:p>
            <a:pPr marL="228600" lvl="0" indent="-247650" algn="l" rtl="0">
              <a:spcBef>
                <a:spcPts val="0"/>
              </a:spcBef>
              <a:spcAft>
                <a:spcPts val="0"/>
              </a:spcAft>
              <a:buSzPts val="2100"/>
              <a:buFont typeface="Calibri" panose="020F0502020204030204"/>
              <a:buChar char="•"/>
            </a:pPr>
            <a:r>
              <a:rPr lang="en-US" sz="2100"/>
              <a:t>The concept is adapted from Universal Adversarial Perturbation attack, which aims to find a single value that causes natural images to be misclassified with high probability.</a:t>
            </a:r>
            <a:endParaRPr sz="2100"/>
          </a:p>
        </p:txBody>
      </p:sp>
      <p:pic>
        <p:nvPicPr>
          <p:cNvPr id="529" name="Google Shape;529;g23dbb833e71_4_25"/>
          <p:cNvPicPr preferRelativeResize="0"/>
          <p:nvPr/>
        </p:nvPicPr>
        <p:blipFill rotWithShape="1">
          <a:blip r:embed="rId1"/>
          <a:srcRect/>
          <a:stretch>
            <a:fillRect/>
          </a:stretch>
        </p:blipFill>
        <p:spPr>
          <a:xfrm>
            <a:off x="10915651" y="15500"/>
            <a:ext cx="1295399" cy="1025106"/>
          </a:xfrm>
          <a:prstGeom prst="rect">
            <a:avLst/>
          </a:prstGeom>
          <a:noFill/>
          <a:ln>
            <a:noFill/>
          </a:ln>
        </p:spPr>
      </p:pic>
      <p:sp>
        <p:nvSpPr>
          <p:cNvPr id="530" name="Google Shape;530;g23dbb833e71_4_2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31" name="Google Shape;531;g23dbb833e71_4_2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532" name="Google Shape;532;g23dbb833e71_4_25"/>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536" name="Shape 536"/>
        <p:cNvGrpSpPr/>
        <p:nvPr/>
      </p:nvGrpSpPr>
      <p:grpSpPr>
        <a:xfrm>
          <a:off x="0" y="0"/>
          <a:ext cx="0" cy="0"/>
          <a:chOff x="0" y="0"/>
          <a:chExt cx="0" cy="0"/>
        </a:xfrm>
      </p:grpSpPr>
      <p:sp>
        <p:nvSpPr>
          <p:cNvPr id="537" name="Google Shape;537;g23dbb833e71_4_40"/>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accent5"/>
              </a:buClr>
              <a:buSzPct val="100000"/>
              <a:buFont typeface="Calibri" panose="020F0502020204030204"/>
              <a:buNone/>
            </a:pPr>
            <a:endParaRPr sz="4000" b="1">
              <a:solidFill>
                <a:schemeClr val="accent5"/>
              </a:solidFill>
            </a:endParaRPr>
          </a:p>
          <a:p>
            <a:pPr marL="0" lvl="0" indent="0" algn="l" rtl="0">
              <a:spcBef>
                <a:spcPts val="0"/>
              </a:spcBef>
              <a:spcAft>
                <a:spcPts val="0"/>
              </a:spcAft>
              <a:buClr>
                <a:schemeClr val="accent5"/>
              </a:buClr>
              <a:buSzPct val="100000"/>
              <a:buFont typeface="Calibri" panose="020F0502020204030204"/>
              <a:buNone/>
            </a:pPr>
            <a:r>
              <a:rPr lang="en-US" sz="4000" b="1">
                <a:solidFill>
                  <a:schemeClr val="accent5"/>
                </a:solidFill>
              </a:rPr>
              <a:t>DEFENSE</a:t>
            </a:r>
            <a:endParaRPr lang="en-US" sz="4000" b="1">
              <a:solidFill>
                <a:schemeClr val="accent5"/>
              </a:solidFill>
            </a:endParaRPr>
          </a:p>
          <a:p>
            <a:pPr marL="0" lvl="0" indent="0" algn="l" rtl="0">
              <a:spcBef>
                <a:spcPts val="0"/>
              </a:spcBef>
              <a:spcAft>
                <a:spcPts val="0"/>
              </a:spcAft>
              <a:buClr>
                <a:schemeClr val="accent5"/>
              </a:buClr>
              <a:buSzPct val="100000"/>
              <a:buFont typeface="Calibri" panose="020F0502020204030204"/>
              <a:buNone/>
            </a:pPr>
            <a:endParaRPr sz="4000" b="1">
              <a:solidFill>
                <a:schemeClr val="accent5"/>
              </a:solidFill>
            </a:endParaRPr>
          </a:p>
        </p:txBody>
      </p:sp>
      <p:sp>
        <p:nvSpPr>
          <p:cNvPr id="538" name="Google Shape;538;g23dbb833e71_4_4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39" name="Google Shape;539;g23dbb833e71_4_40"/>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47650" algn="l" rtl="0">
              <a:spcBef>
                <a:spcPts val="1000"/>
              </a:spcBef>
              <a:spcAft>
                <a:spcPts val="0"/>
              </a:spcAft>
              <a:buSzPts val="2100"/>
              <a:buFont typeface="Calibri" panose="020F0502020204030204"/>
              <a:buChar char="•"/>
            </a:pPr>
            <a:r>
              <a:rPr lang="en-US" sz="2100"/>
              <a:t>Let X={x1, x2, ... , xm} be a set of clean examples, and X*= {x*1, x*2, ..., x*m} be the corresponding AEs.</a:t>
            </a:r>
            <a:endParaRPr sz="2100"/>
          </a:p>
          <a:p>
            <a:pPr marL="228600" lvl="0" indent="-247650" algn="l" rtl="0">
              <a:spcBef>
                <a:spcPts val="0"/>
              </a:spcBef>
              <a:spcAft>
                <a:spcPts val="0"/>
              </a:spcAft>
              <a:buSzPts val="2100"/>
              <a:buFont typeface="Calibri" panose="020F0502020204030204"/>
              <a:buChar char="•"/>
            </a:pPr>
            <a:r>
              <a:rPr lang="en-US" sz="2100"/>
              <a:t>Find GRIP v, such that l ̂(x_i+v)=l ̂(x_i )  while defending most examples in X* as l ̂(x_i^∗+v)=l ̂(x_i ).</a:t>
            </a:r>
            <a:endParaRPr sz="2100"/>
          </a:p>
          <a:p>
            <a:pPr marL="228600" lvl="0" indent="-247650" algn="l" rtl="0">
              <a:spcBef>
                <a:spcPts val="0"/>
              </a:spcBef>
              <a:spcAft>
                <a:spcPts val="0"/>
              </a:spcAft>
              <a:buSzPts val="2100"/>
              <a:buFont typeface="Calibri" panose="020F0502020204030204"/>
              <a:buChar char="•"/>
            </a:pPr>
            <a:r>
              <a:rPr lang="en-US" sz="2100"/>
              <a:t>Static GRIP is not feasible against unconstrained attacks, the paper proposes to dynamically generate GRIP value</a:t>
            </a:r>
            <a:endParaRPr sz="2100"/>
          </a:p>
          <a:p>
            <a:pPr marL="228600" lvl="0" indent="-247650" algn="l" rtl="0">
              <a:spcBef>
                <a:spcPts val="0"/>
              </a:spcBef>
              <a:spcAft>
                <a:spcPts val="0"/>
              </a:spcAft>
              <a:buSzPts val="2100"/>
              <a:buFont typeface="Calibri" panose="020F0502020204030204"/>
              <a:buChar char="•"/>
            </a:pPr>
            <a:r>
              <a:rPr lang="en-US" sz="2100"/>
              <a:t>GRIP is added to the clean examples to obtain the GRIP-added examples (xi + v) by the generator which will be the input of the discriminator.</a:t>
            </a:r>
            <a:endParaRPr sz="2100"/>
          </a:p>
          <a:p>
            <a:pPr marL="228600" marR="0" lvl="0" indent="-247650" algn="l" rtl="0">
              <a:lnSpc>
                <a:spcPct val="100000"/>
              </a:lnSpc>
              <a:spcBef>
                <a:spcPts val="0"/>
              </a:spcBef>
              <a:spcAft>
                <a:spcPts val="0"/>
              </a:spcAft>
              <a:buSzPts val="2100"/>
              <a:buFont typeface="Calibri" panose="020F0502020204030204"/>
              <a:buChar char="•"/>
            </a:pPr>
            <a:r>
              <a:rPr lang="en-US" sz="2100"/>
              <a:t>Limitation of using this approach: GRIP-GAN is not highly effective in defending against attacks that have large perturbations.</a:t>
            </a:r>
            <a:endParaRPr sz="2100"/>
          </a:p>
          <a:p>
            <a:pPr marL="228600" marR="0" lvl="0" indent="-247650" algn="l" rtl="0">
              <a:lnSpc>
                <a:spcPct val="100000"/>
              </a:lnSpc>
              <a:spcBef>
                <a:spcPts val="1000"/>
              </a:spcBef>
              <a:spcAft>
                <a:spcPts val="0"/>
              </a:spcAft>
              <a:buSzPts val="2100"/>
              <a:buFont typeface="Calibri" panose="020F0502020204030204"/>
              <a:buChar char="•"/>
            </a:pPr>
            <a:r>
              <a:rPr lang="en-US" sz="2100"/>
              <a:t>The evaluation metric used is Defense Success Rate (DSR).</a:t>
            </a:r>
            <a:endParaRPr sz="2100"/>
          </a:p>
          <a:p>
            <a:pPr marL="228600" marR="0" lvl="0" indent="-247650" algn="l" rtl="0">
              <a:lnSpc>
                <a:spcPct val="100000"/>
              </a:lnSpc>
              <a:spcBef>
                <a:spcPts val="0"/>
              </a:spcBef>
              <a:spcAft>
                <a:spcPts val="0"/>
              </a:spcAft>
              <a:buSzPts val="2100"/>
              <a:buChar char="•"/>
            </a:pPr>
            <a:r>
              <a:rPr lang="en-US" sz="2100"/>
              <a:t>The GAN architecture can be modified to include the generation of GRIP value.</a:t>
            </a:r>
            <a:endParaRPr sz="2100"/>
          </a:p>
        </p:txBody>
      </p:sp>
      <p:pic>
        <p:nvPicPr>
          <p:cNvPr id="540" name="Google Shape;540;g23dbb833e71_4_40"/>
          <p:cNvPicPr preferRelativeResize="0"/>
          <p:nvPr/>
        </p:nvPicPr>
        <p:blipFill rotWithShape="1">
          <a:blip r:embed="rId1"/>
          <a:srcRect/>
          <a:stretch>
            <a:fillRect/>
          </a:stretch>
        </p:blipFill>
        <p:spPr>
          <a:xfrm>
            <a:off x="10915651" y="15500"/>
            <a:ext cx="1295399" cy="1025106"/>
          </a:xfrm>
          <a:prstGeom prst="rect">
            <a:avLst/>
          </a:prstGeom>
          <a:noFill/>
          <a:ln>
            <a:noFill/>
          </a:ln>
        </p:spPr>
      </p:pic>
      <p:sp>
        <p:nvSpPr>
          <p:cNvPr id="541" name="Google Shape;541;g23dbb833e71_4_4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42" name="Google Shape;542;g23dbb833e71_4_4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543" name="Google Shape;543;g23dbb833e71_4_40"/>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1" name="Picture 0"/>
          <p:cNvPicPr>
            <a:picLocks noChangeAspect="1"/>
          </p:cNvPicPr>
          <p:nvPr/>
        </p:nvPicPr>
        <p:blipFill>
          <a:blip r:embed="rId2"/>
          <a:stretch>
            <a:fillRect/>
          </a:stretch>
        </p:blipFill>
        <p:spPr>
          <a:xfrm>
            <a:off x="8040370" y="4581525"/>
            <a:ext cx="1871980" cy="6877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548" name="Google Shape;548;p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Suggestions from Review - 3</a:t>
            </a:r>
            <a:endParaRPr lang="en-US" sz="4000" b="1">
              <a:solidFill>
                <a:schemeClr val="accent5"/>
              </a:solidFill>
            </a:endParaRPr>
          </a:p>
        </p:txBody>
      </p:sp>
      <p:sp>
        <p:nvSpPr>
          <p:cNvPr id="549" name="Google Shape;549;p7"/>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50" name="Google Shape;550;p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Understand the algorithms associated with Dual Black Box Attack (ADV Plugin).</a:t>
            </a:r>
            <a:endParaRPr lang="en-US"/>
          </a:p>
          <a:p>
            <a:pPr marL="228600" lvl="0" indent="-228600" algn="l" rtl="0">
              <a:lnSpc>
                <a:spcPct val="90000"/>
              </a:lnSpc>
              <a:spcBef>
                <a:spcPts val="1000"/>
              </a:spcBef>
              <a:spcAft>
                <a:spcPts val="0"/>
              </a:spcAft>
              <a:buClr>
                <a:schemeClr val="dk1"/>
              </a:buClr>
              <a:buSzPts val="2800"/>
              <a:buChar char="•"/>
            </a:pPr>
            <a:r>
              <a:rPr lang="en-US"/>
              <a:t>Modify overall System Architecture.</a:t>
            </a:r>
            <a:endParaRPr lang="en-US"/>
          </a:p>
        </p:txBody>
      </p:sp>
      <p:pic>
        <p:nvPicPr>
          <p:cNvPr id="551" name="Google Shape;551;p7"/>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552" name="Google Shape;552;p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name1_name2_name3_name4</a:t>
            </a:r>
            <a:endParaRPr lang="en-US"/>
          </a:p>
        </p:txBody>
      </p:sp>
      <p:sp>
        <p:nvSpPr>
          <p:cNvPr id="553" name="Google Shape;553;p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54" name="Google Shape;554;p7"/>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sp>
        <p:nvSpPr>
          <p:cNvPr id="559" name="Google Shape;559;p8"/>
          <p:cNvSpPr txBox="1"/>
          <p:nvPr>
            <p:ph type="title"/>
          </p:nvPr>
        </p:nvSpPr>
        <p:spPr>
          <a:xfrm>
            <a:off x="838200" y="6749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Design Constraints, Assumptions &amp; Dependencies</a:t>
            </a:r>
            <a:endParaRPr lang="en-US" sz="4000" b="1">
              <a:solidFill>
                <a:schemeClr val="accent5"/>
              </a:solidFill>
            </a:endParaRPr>
          </a:p>
        </p:txBody>
      </p:sp>
      <p:sp>
        <p:nvSpPr>
          <p:cNvPr id="560" name="Google Shape;560;p8"/>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61" name="Google Shape;561;p8"/>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0" algn="l" rtl="0">
              <a:lnSpc>
                <a:spcPct val="90000"/>
              </a:lnSpc>
              <a:spcBef>
                <a:spcPts val="0"/>
              </a:spcBef>
              <a:spcAft>
                <a:spcPts val="0"/>
              </a:spcAft>
              <a:buNone/>
            </a:pPr>
          </a:p>
          <a:p>
            <a:pPr marL="228600" lvl="0" indent="0" algn="l" rtl="0">
              <a:lnSpc>
                <a:spcPct val="90000"/>
              </a:lnSpc>
              <a:spcBef>
                <a:spcPts val="0"/>
              </a:spcBef>
              <a:spcAft>
                <a:spcPts val="0"/>
              </a:spcAft>
              <a:buNone/>
            </a:pPr>
          </a:p>
          <a:p>
            <a:pPr marL="228600" lvl="0" indent="-303530" algn="l" rtl="0">
              <a:lnSpc>
                <a:spcPct val="100000"/>
              </a:lnSpc>
              <a:spcBef>
                <a:spcPts val="480"/>
              </a:spcBef>
              <a:spcAft>
                <a:spcPts val="0"/>
              </a:spcAft>
              <a:buSzPct val="120000"/>
              <a:buFont typeface="Calibri" panose="020F0502020204030204"/>
              <a:buChar char="•"/>
            </a:pPr>
            <a:r>
              <a:rPr lang="en-US" sz="3965" b="1"/>
              <a:t>Design Constraints:</a:t>
            </a:r>
            <a:endParaRPr sz="3365"/>
          </a:p>
          <a:p>
            <a:pPr marL="228600" lvl="0" indent="-271780" algn="l" rtl="0">
              <a:lnSpc>
                <a:spcPct val="100000"/>
              </a:lnSpc>
              <a:spcBef>
                <a:spcPts val="480"/>
              </a:spcBef>
              <a:spcAft>
                <a:spcPts val="0"/>
              </a:spcAft>
              <a:buSzPct val="125000"/>
              <a:buChar char="•"/>
            </a:pPr>
            <a:r>
              <a:rPr lang="en-US" sz="3165" b="1"/>
              <a:t>Accuracy requirements – </a:t>
            </a:r>
            <a:r>
              <a:rPr lang="en-US" sz="3165"/>
              <a:t>The accuracy of the attack will determine the defense algorithm used.</a:t>
            </a:r>
            <a:endParaRPr sz="3165" b="1"/>
          </a:p>
          <a:p>
            <a:pPr marL="228600" lvl="0" indent="-271780" algn="l" rtl="0">
              <a:lnSpc>
                <a:spcPct val="100000"/>
              </a:lnSpc>
              <a:spcBef>
                <a:spcPts val="480"/>
              </a:spcBef>
              <a:spcAft>
                <a:spcPts val="0"/>
              </a:spcAft>
              <a:buSzPct val="125000"/>
              <a:buChar char="•"/>
            </a:pPr>
            <a:r>
              <a:rPr lang="en-US" sz="3165" b="1"/>
              <a:t>Computational resources – </a:t>
            </a:r>
            <a:r>
              <a:rPr lang="en-US" sz="3165"/>
              <a:t>The models used are complex and the dataset is large</a:t>
            </a:r>
            <a:endParaRPr sz="2565"/>
          </a:p>
          <a:p>
            <a:pPr marL="228600" lvl="0" indent="0" algn="l" rtl="0">
              <a:lnSpc>
                <a:spcPct val="100000"/>
              </a:lnSpc>
              <a:spcBef>
                <a:spcPts val="480"/>
              </a:spcBef>
              <a:spcAft>
                <a:spcPts val="0"/>
              </a:spcAft>
              <a:buNone/>
            </a:pPr>
            <a:endParaRPr sz="3165" b="1"/>
          </a:p>
          <a:p>
            <a:pPr marL="228600" lvl="0" indent="-309880" algn="l" rtl="0">
              <a:lnSpc>
                <a:spcPct val="100000"/>
              </a:lnSpc>
              <a:spcBef>
                <a:spcPts val="480"/>
              </a:spcBef>
              <a:spcAft>
                <a:spcPts val="0"/>
              </a:spcAft>
              <a:buSzPct val="119000"/>
              <a:buFont typeface="Calibri" panose="020F0502020204030204"/>
              <a:buChar char="•"/>
            </a:pPr>
            <a:r>
              <a:rPr lang="en-US" sz="4125" b="1"/>
              <a:t>Design Dependencies:</a:t>
            </a:r>
            <a:endParaRPr sz="3525"/>
          </a:p>
          <a:p>
            <a:pPr marL="228600" lvl="0" indent="-271780" algn="l" rtl="0">
              <a:lnSpc>
                <a:spcPct val="100000"/>
              </a:lnSpc>
              <a:spcBef>
                <a:spcPts val="480"/>
              </a:spcBef>
              <a:spcAft>
                <a:spcPts val="0"/>
              </a:spcAft>
              <a:buSzPct val="125000"/>
              <a:buChar char="•"/>
            </a:pPr>
            <a:r>
              <a:rPr lang="en-US" sz="3165" b="1"/>
              <a:t>Hardware dependencies - </a:t>
            </a:r>
            <a:r>
              <a:rPr lang="en-US" sz="3165"/>
              <a:t>There is a requirement for GPU.</a:t>
            </a:r>
            <a:endParaRPr sz="3165" b="1"/>
          </a:p>
          <a:p>
            <a:pPr marL="228600" lvl="0" indent="-271780" algn="l" rtl="0">
              <a:lnSpc>
                <a:spcPct val="100000"/>
              </a:lnSpc>
              <a:spcBef>
                <a:spcPts val="480"/>
              </a:spcBef>
              <a:spcAft>
                <a:spcPts val="0"/>
              </a:spcAft>
              <a:buSzPct val="125000"/>
              <a:buChar char="•"/>
            </a:pPr>
            <a:r>
              <a:rPr lang="en-US" sz="3165" b="1"/>
              <a:t>Software dependencies - </a:t>
            </a:r>
            <a:r>
              <a:rPr lang="en-US" sz="3165"/>
              <a:t>The software used to develop, train, and deploy the machine learning model can impact its performance and ease of use.</a:t>
            </a:r>
            <a:endParaRPr sz="2565"/>
          </a:p>
          <a:p>
            <a:pPr marL="228600" lvl="0" indent="0" algn="l" rtl="0">
              <a:lnSpc>
                <a:spcPct val="90000"/>
              </a:lnSpc>
              <a:spcBef>
                <a:spcPts val="1000"/>
              </a:spcBef>
              <a:spcAft>
                <a:spcPts val="0"/>
              </a:spcAft>
              <a:buNone/>
            </a:pPr>
            <a:endParaRPr sz="3965"/>
          </a:p>
          <a:p>
            <a:pPr marL="228600" lvl="0" indent="-50800" algn="l" rtl="0">
              <a:lnSpc>
                <a:spcPct val="90000"/>
              </a:lnSpc>
              <a:spcBef>
                <a:spcPts val="1000"/>
              </a:spcBef>
              <a:spcAft>
                <a:spcPts val="0"/>
              </a:spcAft>
              <a:buClr>
                <a:schemeClr val="dk1"/>
              </a:buClr>
              <a:buSzPct val="100000"/>
              <a:buNone/>
            </a:pPr>
          </a:p>
        </p:txBody>
      </p:sp>
      <p:sp>
        <p:nvSpPr>
          <p:cNvPr id="562" name="Google Shape;562;p8"/>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63" name="Google Shape;563;p8"/>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564" name="Google Shape;564;p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name1_name2_name3_name4</a:t>
            </a:r>
            <a:endParaRPr lang="en-US"/>
          </a:p>
        </p:txBody>
      </p:sp>
      <p:sp>
        <p:nvSpPr>
          <p:cNvPr id="565" name="Google Shape;565;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66" name="Google Shape;566;p8"/>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570" name="Shape 570"/>
        <p:cNvGrpSpPr/>
        <p:nvPr/>
      </p:nvGrpSpPr>
      <p:grpSpPr>
        <a:xfrm>
          <a:off x="0" y="0"/>
          <a:ext cx="0" cy="0"/>
          <a:chOff x="0" y="0"/>
          <a:chExt cx="0" cy="0"/>
        </a:xfrm>
      </p:grpSpPr>
      <p:sp>
        <p:nvSpPr>
          <p:cNvPr id="571" name="Google Shape;571;p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Design Details</a:t>
            </a:r>
            <a:endParaRPr lang="en-US" sz="4000" b="1">
              <a:solidFill>
                <a:schemeClr val="accent5"/>
              </a:solidFill>
            </a:endParaRPr>
          </a:p>
        </p:txBody>
      </p:sp>
      <p:sp>
        <p:nvSpPr>
          <p:cNvPr id="572" name="Google Shape;572;p9"/>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73" name="Google Shape;573;p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For user interface, Gradio (compatible with Python) is being used.</a:t>
            </a:r>
            <a:endParaRPr lang="en-US"/>
          </a:p>
          <a:p>
            <a:pPr marL="228600" lvl="0" indent="-228600" algn="l" rtl="0">
              <a:lnSpc>
                <a:spcPct val="90000"/>
              </a:lnSpc>
              <a:spcBef>
                <a:spcPts val="1000"/>
              </a:spcBef>
              <a:spcAft>
                <a:spcPts val="0"/>
              </a:spcAft>
              <a:buClr>
                <a:schemeClr val="dk1"/>
              </a:buClr>
              <a:buSzPts val="2800"/>
              <a:buChar char="•"/>
            </a:pPr>
            <a:r>
              <a:rPr lang="en-US"/>
              <a:t>The different libraries used are: Tensorflow, Keras.</a:t>
            </a:r>
            <a:endParaRPr lang="en-US"/>
          </a:p>
        </p:txBody>
      </p:sp>
      <p:sp>
        <p:nvSpPr>
          <p:cNvPr id="574" name="Google Shape;574;p9"/>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75" name="Google Shape;575;p9"/>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576" name="Google Shape;576;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77" name="Google Shape;577;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578" name="Google Shape;578;p9"/>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1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Proposed Methodology / Approach</a:t>
            </a:r>
            <a:endParaRPr lang="en-US" sz="4000" b="1">
              <a:solidFill>
                <a:schemeClr val="accent5"/>
              </a:solidFill>
            </a:endParaRPr>
          </a:p>
        </p:txBody>
      </p:sp>
      <p:sp>
        <p:nvSpPr>
          <p:cNvPr id="584" name="Google Shape;584;p1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85" name="Google Shape;585;p10"/>
          <p:cNvSpPr txBox="1"/>
          <p:nvPr>
            <p:ph type="body" idx="1"/>
          </p:nvPr>
        </p:nvSpPr>
        <p:spPr>
          <a:xfrm>
            <a:off x="838200" y="1847850"/>
            <a:ext cx="10515600" cy="4351200"/>
          </a:xfrm>
          <a:prstGeom prst="rect">
            <a:avLst/>
          </a:prstGeom>
          <a:noFill/>
          <a:ln>
            <a:noFill/>
          </a:ln>
        </p:spPr>
        <p:txBody>
          <a:bodyPr spcFirstLastPara="1" wrap="square" lIns="91425" tIns="45700" rIns="91425" bIns="45700" anchor="t" anchorCtr="0">
            <a:normAutofit/>
          </a:bodyPr>
          <a:lstStyle/>
          <a:p>
            <a:pPr marL="457200" lvl="0" indent="0" algn="just" rtl="0">
              <a:lnSpc>
                <a:spcPct val="100000"/>
              </a:lnSpc>
              <a:spcBef>
                <a:spcPts val="480"/>
              </a:spcBef>
              <a:spcAft>
                <a:spcPts val="0"/>
              </a:spcAft>
              <a:buClr>
                <a:schemeClr val="dk1"/>
              </a:buClr>
              <a:buFont typeface="Arial" panose="020B0604020202020204"/>
              <a:buNone/>
            </a:pPr>
            <a:r>
              <a:rPr lang="en-US" sz="1800"/>
              <a:t>The approach followed in this project includes:</a:t>
            </a:r>
            <a:endParaRPr sz="1400">
              <a:latin typeface="Arial" panose="020B0604020202020204"/>
              <a:ea typeface="Arial" panose="020B0604020202020204"/>
              <a:cs typeface="Arial" panose="020B0604020202020204"/>
              <a:sym typeface="Arial" panose="020B0604020202020204"/>
            </a:endParaRPr>
          </a:p>
          <a:p>
            <a:pPr marL="800100" lvl="0" indent="-342900" algn="just" rtl="0">
              <a:lnSpc>
                <a:spcPct val="100000"/>
              </a:lnSpc>
              <a:spcBef>
                <a:spcPts val="480"/>
              </a:spcBef>
              <a:spcAft>
                <a:spcPts val="0"/>
              </a:spcAft>
              <a:buSzPts val="1800"/>
              <a:buFont typeface="Calibri" panose="020F0502020204030204"/>
              <a:buAutoNum type="arabicPeriod"/>
            </a:pPr>
            <a:r>
              <a:rPr lang="en-US" sz="1800"/>
              <a:t>Dataset Used: Celeb-A for creation of Deepfake images</a:t>
            </a:r>
            <a:endParaRPr sz="1400">
              <a:latin typeface="Arial" panose="020B0604020202020204"/>
              <a:ea typeface="Arial" panose="020B0604020202020204"/>
              <a:cs typeface="Arial" panose="020B0604020202020204"/>
              <a:sym typeface="Arial" panose="020B0604020202020204"/>
            </a:endParaRPr>
          </a:p>
          <a:p>
            <a:pPr marL="914400" lvl="2" indent="0" algn="l" rtl="0">
              <a:lnSpc>
                <a:spcPct val="100000"/>
              </a:lnSpc>
              <a:spcBef>
                <a:spcPts val="0"/>
              </a:spcBef>
              <a:spcAft>
                <a:spcPts val="0"/>
              </a:spcAft>
              <a:buClr>
                <a:schemeClr val="dk1"/>
              </a:buClr>
              <a:buFont typeface="Arial" panose="020B0604020202020204"/>
              <a:buNone/>
            </a:pPr>
            <a:r>
              <a:rPr lang="en-US" sz="1800"/>
              <a:t>Large-scale face attributes dataset with more than 200K celebrity images, each with 40 attribute annotations. The images in this dataset cover large pose variations and background clutter. CelebA has large diversities, large quantities, and rich annotations, including</a:t>
            </a:r>
            <a:endParaRPr sz="1400">
              <a:latin typeface="Arial" panose="020B0604020202020204"/>
              <a:ea typeface="Arial" panose="020B0604020202020204"/>
              <a:cs typeface="Arial" panose="020B0604020202020204"/>
              <a:sym typeface="Arial" panose="020B0604020202020204"/>
            </a:endParaRPr>
          </a:p>
          <a:p>
            <a:pPr marL="914400" lvl="2" indent="-114300" algn="l" rtl="0">
              <a:lnSpc>
                <a:spcPct val="100000"/>
              </a:lnSpc>
              <a:spcBef>
                <a:spcPts val="0"/>
              </a:spcBef>
              <a:spcAft>
                <a:spcPts val="0"/>
              </a:spcAft>
              <a:buSzPts val="1800"/>
              <a:buChar char="•"/>
            </a:pPr>
            <a:r>
              <a:rPr lang="en-US" sz="1800"/>
              <a:t>10,177 number of identities,</a:t>
            </a:r>
            <a:endParaRPr sz="1400">
              <a:latin typeface="Arial" panose="020B0604020202020204"/>
              <a:ea typeface="Arial" panose="020B0604020202020204"/>
              <a:cs typeface="Arial" panose="020B0604020202020204"/>
              <a:sym typeface="Arial" panose="020B0604020202020204"/>
            </a:endParaRPr>
          </a:p>
          <a:p>
            <a:pPr marL="914400" lvl="2" indent="-114300" algn="l" rtl="0">
              <a:lnSpc>
                <a:spcPct val="100000"/>
              </a:lnSpc>
              <a:spcBef>
                <a:spcPts val="0"/>
              </a:spcBef>
              <a:spcAft>
                <a:spcPts val="0"/>
              </a:spcAft>
              <a:buSzPts val="1800"/>
              <a:buChar char="•"/>
            </a:pPr>
            <a:r>
              <a:rPr lang="en-US" sz="1800"/>
              <a:t>202,599 number of face images</a:t>
            </a:r>
            <a:endParaRPr sz="1800"/>
          </a:p>
          <a:p>
            <a:pPr marL="800100" lvl="0" indent="-342900" algn="just" rtl="0">
              <a:lnSpc>
                <a:spcPct val="100000"/>
              </a:lnSpc>
              <a:spcBef>
                <a:spcPts val="480"/>
              </a:spcBef>
              <a:spcAft>
                <a:spcPts val="0"/>
              </a:spcAft>
              <a:buSzPts val="1800"/>
              <a:buFont typeface="Calibri" panose="020F0502020204030204"/>
              <a:buAutoNum type="arabicPeriod"/>
            </a:pPr>
            <a:r>
              <a:rPr lang="en-US" sz="1800"/>
              <a:t>Model Selection: Star- GAN and Style- GAN</a:t>
            </a:r>
            <a:endParaRPr sz="1400">
              <a:latin typeface="Arial" panose="020B0604020202020204"/>
              <a:ea typeface="Arial" panose="020B0604020202020204"/>
              <a:cs typeface="Arial" panose="020B0604020202020204"/>
              <a:sym typeface="Arial" panose="020B0604020202020204"/>
            </a:endParaRPr>
          </a:p>
          <a:p>
            <a:pPr marL="800100" lvl="0" indent="-342900" algn="just" rtl="0">
              <a:lnSpc>
                <a:spcPct val="100000"/>
              </a:lnSpc>
              <a:spcBef>
                <a:spcPts val="480"/>
              </a:spcBef>
              <a:spcAft>
                <a:spcPts val="0"/>
              </a:spcAft>
              <a:buSzPts val="1800"/>
              <a:buFont typeface="Calibri" panose="020F0502020204030204"/>
              <a:buAutoNum type="arabicPeriod"/>
            </a:pPr>
            <a:r>
              <a:rPr lang="en-US" sz="1800"/>
              <a:t>Model Evaluation: Classification Accuracy and IoU (Intersection over Union) score</a:t>
            </a:r>
            <a:endParaRPr sz="1400">
              <a:latin typeface="Arial" panose="020B0604020202020204"/>
              <a:ea typeface="Arial" panose="020B0604020202020204"/>
              <a:cs typeface="Arial" panose="020B0604020202020204"/>
              <a:sym typeface="Arial" panose="020B0604020202020204"/>
            </a:endParaRPr>
          </a:p>
          <a:p>
            <a:pPr marL="800100" lvl="0" indent="-342900" algn="just" rtl="0">
              <a:lnSpc>
                <a:spcPct val="100000"/>
              </a:lnSpc>
              <a:spcBef>
                <a:spcPts val="480"/>
              </a:spcBef>
              <a:spcAft>
                <a:spcPts val="0"/>
              </a:spcAft>
              <a:buSzPts val="1800"/>
              <a:buFont typeface="Calibri" panose="020F0502020204030204"/>
              <a:buAutoNum type="arabicPeriod"/>
            </a:pPr>
            <a:r>
              <a:rPr lang="en-US" sz="1800"/>
              <a:t>Attack Performed: Dual Black Box attack</a:t>
            </a:r>
            <a:endParaRPr sz="1400">
              <a:latin typeface="Arial" panose="020B0604020202020204"/>
              <a:ea typeface="Arial" panose="020B0604020202020204"/>
              <a:cs typeface="Arial" panose="020B0604020202020204"/>
              <a:sym typeface="Arial" panose="020B0604020202020204"/>
            </a:endParaRPr>
          </a:p>
          <a:p>
            <a:pPr marL="800100" lvl="0" indent="-342900" algn="just" rtl="0">
              <a:lnSpc>
                <a:spcPct val="100000"/>
              </a:lnSpc>
              <a:spcBef>
                <a:spcPts val="480"/>
              </a:spcBef>
              <a:spcAft>
                <a:spcPts val="0"/>
              </a:spcAft>
              <a:buSzPts val="1800"/>
              <a:buFont typeface="Calibri" panose="020F0502020204030204"/>
              <a:buAutoNum type="arabicPeriod"/>
            </a:pPr>
            <a:r>
              <a:rPr lang="en-US" sz="1800"/>
              <a:t>Defense Methods: GRIP- GAN and IART</a:t>
            </a:r>
            <a:endParaRPr lang="en-US" sz="1800"/>
          </a:p>
        </p:txBody>
      </p:sp>
      <p:sp>
        <p:nvSpPr>
          <p:cNvPr id="586" name="Google Shape;586;p10"/>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87" name="Google Shape;587;p10"/>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588" name="Google Shape;588;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89" name="Google Shape;589;p1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590" name="Google Shape;590;p10"/>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594" name="Shape 594"/>
        <p:cNvGrpSpPr/>
        <p:nvPr/>
      </p:nvGrpSpPr>
      <p:grpSpPr>
        <a:xfrm>
          <a:off x="0" y="0"/>
          <a:ext cx="0" cy="0"/>
          <a:chOff x="0" y="0"/>
          <a:chExt cx="0" cy="0"/>
        </a:xfrm>
      </p:grpSpPr>
      <p:sp>
        <p:nvSpPr>
          <p:cNvPr id="595" name="Google Shape;595;g23dbb833e71_2_224"/>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Architecture</a:t>
            </a:r>
            <a:endParaRPr lang="en-US" sz="4000" b="1">
              <a:solidFill>
                <a:schemeClr val="accent5"/>
              </a:solidFill>
            </a:endParaRPr>
          </a:p>
        </p:txBody>
      </p:sp>
      <p:sp>
        <p:nvSpPr>
          <p:cNvPr id="596" name="Google Shape;596;g23dbb833e71_2_224"/>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597" name="Google Shape;597;g23dbb833e71_2_224"/>
          <p:cNvSpPr txBox="1"/>
          <p:nvPr>
            <p:ph type="body" idx="1"/>
          </p:nvPr>
        </p:nvSpPr>
        <p:spPr>
          <a:xfrm>
            <a:off x="838200" y="1334600"/>
            <a:ext cx="10515600" cy="45330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None/>
            </a:pPr>
            <a:r>
              <a:rPr lang="en-US"/>
              <a:t>Adversarial Example</a:t>
            </a:r>
            <a:endParaRPr lang="en-US"/>
          </a:p>
        </p:txBody>
      </p:sp>
      <p:sp>
        <p:nvSpPr>
          <p:cNvPr id="598" name="Google Shape;598;g23dbb833e71_2_224"/>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599" name="Google Shape;599;g23dbb833e71_2_224"/>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00" name="Google Shape;600;g23dbb833e71_2_22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01" name="Google Shape;601;g23dbb833e71_2_22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02" name="Google Shape;602;g23dbb833e71_2_22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03" name="Google Shape;603;g23dbb833e71_2_224"/>
          <p:cNvPicPr preferRelativeResize="0"/>
          <p:nvPr/>
        </p:nvPicPr>
        <p:blipFill>
          <a:blip r:embed="rId2"/>
          <a:stretch>
            <a:fillRect/>
          </a:stretch>
        </p:blipFill>
        <p:spPr>
          <a:xfrm>
            <a:off x="2895602" y="1789464"/>
            <a:ext cx="6053150" cy="40781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607" name="Shape 607"/>
        <p:cNvGrpSpPr/>
        <p:nvPr/>
      </p:nvGrpSpPr>
      <p:grpSpPr>
        <a:xfrm>
          <a:off x="0" y="0"/>
          <a:ext cx="0" cy="0"/>
          <a:chOff x="0" y="0"/>
          <a:chExt cx="0" cy="0"/>
        </a:xfrm>
      </p:grpSpPr>
      <p:sp>
        <p:nvSpPr>
          <p:cNvPr id="608" name="Google Shape;608;g23dbb833e71_2_254"/>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Architecture</a:t>
            </a:r>
            <a:endParaRPr lang="en-US" sz="4000" b="1">
              <a:solidFill>
                <a:schemeClr val="accent5"/>
              </a:solidFill>
            </a:endParaRPr>
          </a:p>
        </p:txBody>
      </p:sp>
      <p:sp>
        <p:nvSpPr>
          <p:cNvPr id="609" name="Google Shape;609;g23dbb833e71_2_254"/>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10" name="Google Shape;610;g23dbb833e71_2_254"/>
          <p:cNvSpPr txBox="1"/>
          <p:nvPr>
            <p:ph type="body" idx="1"/>
          </p:nvPr>
        </p:nvSpPr>
        <p:spPr>
          <a:xfrm>
            <a:off x="838200" y="1334600"/>
            <a:ext cx="10515600" cy="45330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None/>
            </a:pPr>
            <a:r>
              <a:rPr lang="en-US"/>
              <a:t>ATTACK [ Model is Unkown]</a:t>
            </a:r>
            <a:endParaRPr lang="en-US"/>
          </a:p>
        </p:txBody>
      </p:sp>
      <p:sp>
        <p:nvSpPr>
          <p:cNvPr id="611" name="Google Shape;611;g23dbb833e71_2_254"/>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12" name="Google Shape;612;g23dbb833e71_2_254"/>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13" name="Google Shape;613;g23dbb833e71_2_25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14" name="Google Shape;614;g23dbb833e71_2_25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15" name="Google Shape;615;g23dbb833e71_2_25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16" name="Google Shape;616;g23dbb833e71_2_254"/>
          <p:cNvPicPr preferRelativeResize="0"/>
          <p:nvPr/>
        </p:nvPicPr>
        <p:blipFill>
          <a:blip r:embed="rId2"/>
          <a:stretch>
            <a:fillRect/>
          </a:stretch>
        </p:blipFill>
        <p:spPr>
          <a:xfrm>
            <a:off x="720575" y="1942725"/>
            <a:ext cx="11023176" cy="3924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620" name="Shape 620"/>
        <p:cNvGrpSpPr/>
        <p:nvPr/>
      </p:nvGrpSpPr>
      <p:grpSpPr>
        <a:xfrm>
          <a:off x="0" y="0"/>
          <a:ext cx="0" cy="0"/>
          <a:chOff x="0" y="0"/>
          <a:chExt cx="0" cy="0"/>
        </a:xfrm>
      </p:grpSpPr>
      <p:sp>
        <p:nvSpPr>
          <p:cNvPr id="621" name="Google Shape;621;p1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Architecture</a:t>
            </a:r>
            <a:endParaRPr lang="en-US" sz="4000" b="1">
              <a:solidFill>
                <a:schemeClr val="accent5"/>
              </a:solidFill>
            </a:endParaRPr>
          </a:p>
        </p:txBody>
      </p:sp>
      <p:sp>
        <p:nvSpPr>
          <p:cNvPr id="622" name="Google Shape;622;p11"/>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23" name="Google Shape;623;p11"/>
          <p:cNvSpPr txBox="1"/>
          <p:nvPr>
            <p:ph type="body" idx="1"/>
          </p:nvPr>
        </p:nvSpPr>
        <p:spPr>
          <a:xfrm>
            <a:off x="838200" y="1334600"/>
            <a:ext cx="10515600" cy="4533000"/>
          </a:xfrm>
          <a:prstGeom prst="rect">
            <a:avLst/>
          </a:prstGeom>
          <a:noFill/>
          <a:ln>
            <a:noFill/>
          </a:ln>
        </p:spPr>
        <p:txBody>
          <a:bodyPr spcFirstLastPara="1" wrap="square" lIns="91425" tIns="45700" rIns="91425" bIns="45700" anchor="t" anchorCtr="0">
            <a:normAutofit/>
          </a:bodyPr>
          <a:lstStyle/>
          <a:p>
            <a:pPr marL="228600" lvl="0" indent="0" algn="l" rtl="0">
              <a:lnSpc>
                <a:spcPct val="90000"/>
              </a:lnSpc>
              <a:spcBef>
                <a:spcPts val="1000"/>
              </a:spcBef>
              <a:spcAft>
                <a:spcPts val="0"/>
              </a:spcAft>
              <a:buNone/>
            </a:pPr>
            <a:r>
              <a:rPr lang="en-US"/>
              <a:t>STAR-GAN</a:t>
            </a:r>
            <a:endParaRPr lang="en-US"/>
          </a:p>
        </p:txBody>
      </p:sp>
      <p:sp>
        <p:nvSpPr>
          <p:cNvPr id="624" name="Google Shape;624;p11"/>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25" name="Google Shape;625;p11"/>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26" name="Google Shape;626;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27" name="Google Shape;627;p1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28" name="Google Shape;628;p1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29" name="Google Shape;629;p11"/>
          <p:cNvPicPr preferRelativeResize="0"/>
          <p:nvPr/>
        </p:nvPicPr>
        <p:blipFill>
          <a:blip r:embed="rId2"/>
          <a:stretch>
            <a:fillRect/>
          </a:stretch>
        </p:blipFill>
        <p:spPr>
          <a:xfrm>
            <a:off x="908950" y="1762038"/>
            <a:ext cx="10187400" cy="2598500"/>
          </a:xfrm>
          <a:prstGeom prst="rect">
            <a:avLst/>
          </a:prstGeom>
          <a:noFill/>
          <a:ln>
            <a:noFill/>
          </a:ln>
        </p:spPr>
      </p:pic>
      <p:pic>
        <p:nvPicPr>
          <p:cNvPr id="630" name="Google Shape;630;p11"/>
          <p:cNvPicPr preferRelativeResize="0"/>
          <p:nvPr/>
        </p:nvPicPr>
        <p:blipFill>
          <a:blip r:embed="rId3"/>
          <a:stretch>
            <a:fillRect/>
          </a:stretch>
        </p:blipFill>
        <p:spPr>
          <a:xfrm>
            <a:off x="5474575" y="4085650"/>
            <a:ext cx="5768275" cy="211046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634" name="Shape 634"/>
        <p:cNvGrpSpPr/>
        <p:nvPr/>
      </p:nvGrpSpPr>
      <p:grpSpPr>
        <a:xfrm>
          <a:off x="0" y="0"/>
          <a:ext cx="0" cy="0"/>
          <a:chOff x="0" y="0"/>
          <a:chExt cx="0" cy="0"/>
        </a:xfrm>
      </p:grpSpPr>
      <p:sp>
        <p:nvSpPr>
          <p:cNvPr id="635" name="Google Shape;635;p1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ARCHITECTURE</a:t>
            </a:r>
            <a:endParaRPr lang="en-US" sz="4000" b="1">
              <a:solidFill>
                <a:schemeClr val="accent5"/>
              </a:solidFill>
            </a:endParaRPr>
          </a:p>
        </p:txBody>
      </p:sp>
      <p:sp>
        <p:nvSpPr>
          <p:cNvPr id="636" name="Google Shape;636;p12"/>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37" name="Google Shape;637;p12"/>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STYLE GAN</a:t>
            </a:r>
            <a:endParaRPr lang="en-US"/>
          </a:p>
          <a:p>
            <a:pPr marL="228600" lvl="0" indent="-50800" algn="l" rtl="0">
              <a:lnSpc>
                <a:spcPct val="90000"/>
              </a:lnSpc>
              <a:spcBef>
                <a:spcPts val="0"/>
              </a:spcBef>
              <a:spcAft>
                <a:spcPts val="0"/>
              </a:spcAft>
              <a:buClr>
                <a:schemeClr val="dk1"/>
              </a:buClr>
              <a:buSzPts val="2800"/>
              <a:buNone/>
            </a:pPr>
          </a:p>
        </p:txBody>
      </p:sp>
      <p:sp>
        <p:nvSpPr>
          <p:cNvPr id="638" name="Google Shape;638;p12"/>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39" name="Google Shape;639;p12"/>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40" name="Google Shape;640;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41" name="Google Shape;641;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42" name="Google Shape;642;p12"/>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43" name="Google Shape;643;p12"/>
          <p:cNvPicPr preferRelativeResize="0"/>
          <p:nvPr/>
        </p:nvPicPr>
        <p:blipFill>
          <a:blip r:embed="rId2"/>
          <a:stretch>
            <a:fillRect/>
          </a:stretch>
        </p:blipFill>
        <p:spPr>
          <a:xfrm>
            <a:off x="927150" y="1933875"/>
            <a:ext cx="9834076" cy="2596700"/>
          </a:xfrm>
          <a:prstGeom prst="rect">
            <a:avLst/>
          </a:prstGeom>
          <a:noFill/>
          <a:ln>
            <a:noFill/>
          </a:ln>
        </p:spPr>
      </p:pic>
      <p:pic>
        <p:nvPicPr>
          <p:cNvPr id="644" name="Google Shape;644;p12"/>
          <p:cNvPicPr preferRelativeResize="0"/>
          <p:nvPr/>
        </p:nvPicPr>
        <p:blipFill>
          <a:blip r:embed="rId3"/>
          <a:stretch>
            <a:fillRect/>
          </a:stretch>
        </p:blipFill>
        <p:spPr>
          <a:xfrm>
            <a:off x="4968525" y="4461650"/>
            <a:ext cx="5605175" cy="193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8" name="Shape 128"/>
        <p:cNvGrpSpPr/>
        <p:nvPr/>
      </p:nvGrpSpPr>
      <p:grpSpPr>
        <a:xfrm>
          <a:off x="0" y="0"/>
          <a:ext cx="0" cy="0"/>
          <a:chOff x="0" y="0"/>
          <a:chExt cx="0" cy="0"/>
        </a:xfrm>
      </p:grpSpPr>
      <p:sp>
        <p:nvSpPr>
          <p:cNvPr id="129" name="Google Shape;129;p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Problem Statement</a:t>
            </a:r>
            <a:endParaRPr lang="en-US" sz="4000" b="1">
              <a:solidFill>
                <a:schemeClr val="accent5"/>
              </a:solidFill>
            </a:endParaRPr>
          </a:p>
        </p:txBody>
      </p:sp>
      <p:sp>
        <p:nvSpPr>
          <p:cNvPr id="130" name="Google Shape;130;p4"/>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131" name="Google Shape;131;p4"/>
          <p:cNvSpPr txBox="1"/>
          <p:nvPr>
            <p:ph type="body" idx="1"/>
          </p:nvPr>
        </p:nvSpPr>
        <p:spPr>
          <a:xfrm>
            <a:off x="838200" y="1825625"/>
            <a:ext cx="9829800" cy="4351200"/>
          </a:xfrm>
          <a:prstGeom prst="rect">
            <a:avLst/>
          </a:prstGeom>
          <a:noFill/>
          <a:ln>
            <a:noFill/>
          </a:ln>
        </p:spPr>
        <p:txBody>
          <a:bodyPr spcFirstLastPara="1" wrap="square" lIns="91425" tIns="45700" rIns="91425" bIns="45700" anchor="t" anchorCtr="0">
            <a:normAutofit lnSpcReduction="10000"/>
          </a:bodyPr>
          <a:lstStyle/>
          <a:p>
            <a:pPr marL="228600" lvl="0" indent="-184150" algn="l" rtl="0">
              <a:lnSpc>
                <a:spcPct val="150000"/>
              </a:lnSpc>
              <a:spcBef>
                <a:spcPts val="0"/>
              </a:spcBef>
              <a:spcAft>
                <a:spcPts val="0"/>
              </a:spcAft>
              <a:buClr>
                <a:schemeClr val="dk1"/>
              </a:buClr>
              <a:buSzPts val="2100"/>
              <a:buChar char="•"/>
            </a:pPr>
            <a:r>
              <a:rPr lang="en-US" sz="2100">
                <a:latin typeface="Calibri" panose="020F0502020204030204"/>
                <a:ea typeface="Calibri" panose="020F0502020204030204"/>
                <a:cs typeface="Calibri" panose="020F0502020204030204"/>
                <a:sym typeface="Calibri" panose="020F0502020204030204"/>
              </a:rPr>
              <a:t>The project aims to build a Deepfake GAN architecture whose results are interpretable by using available visual interpreters such as Grad-CAM.</a:t>
            </a:r>
            <a:endParaRPr sz="2100"/>
          </a:p>
          <a:p>
            <a:pPr marL="228600" lvl="0" indent="-184150" algn="l" rtl="0">
              <a:lnSpc>
                <a:spcPct val="150000"/>
              </a:lnSpc>
              <a:spcBef>
                <a:spcPts val="480"/>
              </a:spcBef>
              <a:spcAft>
                <a:spcPts val="0"/>
              </a:spcAft>
              <a:buClr>
                <a:schemeClr val="dk1"/>
              </a:buClr>
              <a:buSzPts val="2100"/>
              <a:buChar char="•"/>
            </a:pPr>
            <a:r>
              <a:rPr lang="en-US" sz="2100">
                <a:latin typeface="Calibri" panose="020F0502020204030204"/>
                <a:ea typeface="Calibri" panose="020F0502020204030204"/>
                <a:cs typeface="Calibri" panose="020F0502020204030204"/>
                <a:sym typeface="Calibri" panose="020F0502020204030204"/>
              </a:rPr>
              <a:t>The model will be subjected to dual black box attack and the efficacy of the attack is measured by the classification accuracy.</a:t>
            </a:r>
            <a:endParaRPr sz="2100"/>
          </a:p>
          <a:p>
            <a:pPr marL="228600" lvl="0" indent="-184150" algn="l" rtl="0">
              <a:lnSpc>
                <a:spcPct val="150000"/>
              </a:lnSpc>
              <a:spcBef>
                <a:spcPts val="480"/>
              </a:spcBef>
              <a:spcAft>
                <a:spcPts val="0"/>
              </a:spcAft>
              <a:buClr>
                <a:schemeClr val="dk1"/>
              </a:buClr>
              <a:buSzPts val="2100"/>
              <a:buChar char="•"/>
            </a:pPr>
            <a:r>
              <a:rPr lang="en-US" sz="2100">
                <a:latin typeface="Calibri" panose="020F0502020204030204"/>
                <a:ea typeface="Calibri" panose="020F0502020204030204"/>
                <a:cs typeface="Calibri" panose="020F0502020204030204"/>
                <a:sym typeface="Calibri" panose="020F0502020204030204"/>
              </a:rPr>
              <a:t>According to the accuracy of the model under attack, a suitable defense mechanism will be deployed.</a:t>
            </a:r>
            <a:endParaRPr sz="2100"/>
          </a:p>
          <a:p>
            <a:pPr marL="228600" lvl="0" indent="-184150" algn="l" rtl="0">
              <a:lnSpc>
                <a:spcPct val="150000"/>
              </a:lnSpc>
              <a:spcBef>
                <a:spcPts val="480"/>
              </a:spcBef>
              <a:spcAft>
                <a:spcPts val="0"/>
              </a:spcAft>
              <a:buClr>
                <a:schemeClr val="dk1"/>
              </a:buClr>
              <a:buSzPts val="2100"/>
              <a:buChar char="•"/>
            </a:pPr>
            <a:r>
              <a:rPr lang="en-US" sz="2100">
                <a:latin typeface="Calibri" panose="020F0502020204030204"/>
                <a:ea typeface="Calibri" panose="020F0502020204030204"/>
                <a:cs typeface="Calibri" panose="020F0502020204030204"/>
                <a:sym typeface="Calibri" panose="020F0502020204030204"/>
              </a:rPr>
              <a:t>The effectiveness of the defense will also be measured using the classification accuracy parameter. </a:t>
            </a:r>
            <a:endParaRPr sz="2100" b="0" i="0" u="none" strike="noStrike">
              <a:latin typeface="Calibri" panose="020F0502020204030204"/>
              <a:ea typeface="Calibri" panose="020F0502020204030204"/>
              <a:cs typeface="Calibri" panose="020F0502020204030204"/>
              <a:sym typeface="Calibri" panose="020F0502020204030204"/>
            </a:endParaRPr>
          </a:p>
          <a:p>
            <a:pPr marL="228600" lvl="0" indent="-50800" algn="l" rtl="0">
              <a:lnSpc>
                <a:spcPct val="90000"/>
              </a:lnSpc>
              <a:spcBef>
                <a:spcPts val="1000"/>
              </a:spcBef>
              <a:spcAft>
                <a:spcPts val="0"/>
              </a:spcAft>
              <a:buClr>
                <a:schemeClr val="dk1"/>
              </a:buClr>
              <a:buSzPts val="2800"/>
              <a:buNone/>
            </a:pPr>
            <a:endParaRPr sz="2900"/>
          </a:p>
        </p:txBody>
      </p:sp>
      <p:pic>
        <p:nvPicPr>
          <p:cNvPr id="132" name="Google Shape;132;p4"/>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133" name="Google Shape;133;p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34" name="Google Shape;134;p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35" name="Google Shape;135;p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648" name="Shape 648"/>
        <p:cNvGrpSpPr/>
        <p:nvPr/>
      </p:nvGrpSpPr>
      <p:grpSpPr>
        <a:xfrm>
          <a:off x="0" y="0"/>
          <a:ext cx="0" cy="0"/>
          <a:chOff x="0" y="0"/>
          <a:chExt cx="0" cy="0"/>
        </a:xfrm>
      </p:grpSpPr>
      <p:sp>
        <p:nvSpPr>
          <p:cNvPr id="649" name="Google Shape;649;g23dbb833e71_2_240"/>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ARCHITECTURE</a:t>
            </a:r>
            <a:endParaRPr lang="en-US" sz="4000" b="1">
              <a:solidFill>
                <a:schemeClr val="accent5"/>
              </a:solidFill>
            </a:endParaRPr>
          </a:p>
        </p:txBody>
      </p:sp>
      <p:sp>
        <p:nvSpPr>
          <p:cNvPr id="650" name="Google Shape;650;g23dbb833e71_2_24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51" name="Google Shape;651;g23dbb833e71_2_240"/>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DEFENSE [MODEL IS KNOWN ]</a:t>
            </a:r>
            <a:endParaRPr lang="en-US"/>
          </a:p>
          <a:p>
            <a:pPr marL="228600" lvl="0" indent="-50800" algn="l" rtl="0">
              <a:lnSpc>
                <a:spcPct val="90000"/>
              </a:lnSpc>
              <a:spcBef>
                <a:spcPts val="0"/>
              </a:spcBef>
              <a:spcAft>
                <a:spcPts val="0"/>
              </a:spcAft>
              <a:buClr>
                <a:schemeClr val="dk1"/>
              </a:buClr>
              <a:buSzPts val="2800"/>
              <a:buNone/>
            </a:pPr>
          </a:p>
        </p:txBody>
      </p:sp>
      <p:sp>
        <p:nvSpPr>
          <p:cNvPr id="652" name="Google Shape;652;g23dbb833e71_2_240"/>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53" name="Google Shape;653;g23dbb833e71_2_240"/>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54" name="Google Shape;654;g23dbb833e71_2_24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55" name="Google Shape;655;g23dbb833e71_2_24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56" name="Google Shape;656;g23dbb833e71_2_240"/>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57" name="Google Shape;657;g23dbb833e71_2_240"/>
          <p:cNvPicPr preferRelativeResize="0"/>
          <p:nvPr/>
        </p:nvPicPr>
        <p:blipFill>
          <a:blip r:embed="rId2"/>
          <a:stretch>
            <a:fillRect/>
          </a:stretch>
        </p:blipFill>
        <p:spPr>
          <a:xfrm>
            <a:off x="1406274" y="2050375"/>
            <a:ext cx="9379452" cy="34596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661" name="Shape 661"/>
        <p:cNvGrpSpPr/>
        <p:nvPr/>
      </p:nvGrpSpPr>
      <p:grpSpPr>
        <a:xfrm>
          <a:off x="0" y="0"/>
          <a:ext cx="0" cy="0"/>
          <a:chOff x="0" y="0"/>
          <a:chExt cx="0" cy="0"/>
        </a:xfrm>
      </p:grpSpPr>
      <p:sp>
        <p:nvSpPr>
          <p:cNvPr id="662" name="Google Shape;662;g23dbb833e71_2_267"/>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663" name="Google Shape;663;g23dbb833e71_2_267"/>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64" name="Google Shape;664;g23dbb833e71_2_267"/>
          <p:cNvSpPr txBox="1"/>
          <p:nvPr>
            <p:ph type="body" idx="1"/>
          </p:nvPr>
        </p:nvSpPr>
        <p:spPr>
          <a:xfrm>
            <a:off x="838200" y="15926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a:p>
            <a:pPr marL="228600" lvl="0" indent="-50800" algn="l" rtl="0">
              <a:lnSpc>
                <a:spcPct val="90000"/>
              </a:lnSpc>
              <a:spcBef>
                <a:spcPts val="0"/>
              </a:spcBef>
              <a:spcAft>
                <a:spcPts val="0"/>
              </a:spcAft>
              <a:buClr>
                <a:schemeClr val="dk1"/>
              </a:buClr>
              <a:buSzPts val="2800"/>
              <a:buNone/>
            </a:pPr>
          </a:p>
        </p:txBody>
      </p:sp>
      <p:sp>
        <p:nvSpPr>
          <p:cNvPr id="665" name="Google Shape;665;g23dbb833e71_2_267"/>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66" name="Google Shape;666;g23dbb833e71_2_267"/>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67" name="Google Shape;667;g23dbb833e71_2_267"/>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68" name="Google Shape;668;g23dbb833e71_2_267"/>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69" name="Google Shape;669;g23dbb833e71_2_267"/>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70" name="Google Shape;670;g23dbb833e71_2_267"/>
          <p:cNvPicPr preferRelativeResize="0"/>
          <p:nvPr/>
        </p:nvPicPr>
        <p:blipFill>
          <a:blip r:embed="rId2"/>
          <a:stretch>
            <a:fillRect/>
          </a:stretch>
        </p:blipFill>
        <p:spPr>
          <a:xfrm>
            <a:off x="933650" y="1504775"/>
            <a:ext cx="8309475" cy="38124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674" name="Shape 674"/>
        <p:cNvGrpSpPr/>
        <p:nvPr/>
      </p:nvGrpSpPr>
      <p:grpSpPr>
        <a:xfrm>
          <a:off x="0" y="0"/>
          <a:ext cx="0" cy="0"/>
          <a:chOff x="0" y="0"/>
          <a:chExt cx="0" cy="0"/>
        </a:xfrm>
      </p:grpSpPr>
      <p:sp>
        <p:nvSpPr>
          <p:cNvPr id="675" name="Google Shape;675;g23dbb833e71_2_280"/>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676" name="Google Shape;676;g23dbb833e71_2_280"/>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77" name="Google Shape;677;g23dbb833e71_2_280"/>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a:p>
            <a:pPr marL="228600" lvl="0" indent="-50800" algn="l" rtl="0">
              <a:lnSpc>
                <a:spcPct val="90000"/>
              </a:lnSpc>
              <a:spcBef>
                <a:spcPts val="0"/>
              </a:spcBef>
              <a:spcAft>
                <a:spcPts val="0"/>
              </a:spcAft>
              <a:buClr>
                <a:schemeClr val="dk1"/>
              </a:buClr>
              <a:buSzPts val="2800"/>
              <a:buNone/>
            </a:pPr>
          </a:p>
        </p:txBody>
      </p:sp>
      <p:sp>
        <p:nvSpPr>
          <p:cNvPr id="678" name="Google Shape;678;g23dbb833e71_2_280"/>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79" name="Google Shape;679;g23dbb833e71_2_280"/>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80" name="Google Shape;680;g23dbb833e71_2_280"/>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81" name="Google Shape;681;g23dbb833e71_2_280"/>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82" name="Google Shape;682;g23dbb833e71_2_280"/>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83" name="Google Shape;683;g23dbb833e71_2_280"/>
          <p:cNvPicPr preferRelativeResize="0"/>
          <p:nvPr/>
        </p:nvPicPr>
        <p:blipFill>
          <a:blip r:embed="rId2"/>
          <a:stretch>
            <a:fillRect/>
          </a:stretch>
        </p:blipFill>
        <p:spPr>
          <a:xfrm>
            <a:off x="838200" y="1275400"/>
            <a:ext cx="9108500" cy="4799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687" name="Shape 687"/>
        <p:cNvGrpSpPr/>
        <p:nvPr/>
      </p:nvGrpSpPr>
      <p:grpSpPr>
        <a:xfrm>
          <a:off x="0" y="0"/>
          <a:ext cx="0" cy="0"/>
          <a:chOff x="0" y="0"/>
          <a:chExt cx="0" cy="0"/>
        </a:xfrm>
      </p:grpSpPr>
      <p:sp>
        <p:nvSpPr>
          <p:cNvPr id="688" name="Google Shape;688;g23dbb833e71_2_293"/>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689" name="Google Shape;689;g23dbb833e71_2_293"/>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690" name="Google Shape;690;g23dbb833e71_2_293"/>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Traditional OPT Method</a:t>
            </a:r>
            <a:endParaRPr lang="en-US"/>
          </a:p>
          <a:p>
            <a:pPr marL="228600" lvl="0" indent="-50800" algn="l" rtl="0">
              <a:lnSpc>
                <a:spcPct val="90000"/>
              </a:lnSpc>
              <a:spcBef>
                <a:spcPts val="0"/>
              </a:spcBef>
              <a:spcAft>
                <a:spcPts val="0"/>
              </a:spcAft>
              <a:buClr>
                <a:schemeClr val="dk1"/>
              </a:buClr>
              <a:buSzPts val="2800"/>
              <a:buNone/>
            </a:pPr>
          </a:p>
        </p:txBody>
      </p:sp>
      <p:sp>
        <p:nvSpPr>
          <p:cNvPr id="691" name="Google Shape;691;g23dbb833e71_2_293"/>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92" name="Google Shape;692;g23dbb833e71_2_293"/>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693" name="Google Shape;693;g23dbb833e71_2_29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94" name="Google Shape;694;g23dbb833e71_2_29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695" name="Google Shape;695;g23dbb833e71_2_293"/>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696" name="Google Shape;696;g23dbb833e71_2_293"/>
          <p:cNvPicPr preferRelativeResize="0"/>
          <p:nvPr/>
        </p:nvPicPr>
        <p:blipFill>
          <a:blip r:embed="rId2"/>
          <a:stretch>
            <a:fillRect/>
          </a:stretch>
        </p:blipFill>
        <p:spPr>
          <a:xfrm>
            <a:off x="1373075" y="2200275"/>
            <a:ext cx="8077200" cy="343700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700" name="Shape 700"/>
        <p:cNvGrpSpPr/>
        <p:nvPr/>
      </p:nvGrpSpPr>
      <p:grpSpPr>
        <a:xfrm>
          <a:off x="0" y="0"/>
          <a:ext cx="0" cy="0"/>
          <a:chOff x="0" y="0"/>
          <a:chExt cx="0" cy="0"/>
        </a:xfrm>
      </p:grpSpPr>
      <p:sp>
        <p:nvSpPr>
          <p:cNvPr id="701" name="Google Shape;701;g23dbb833e71_2_306"/>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702" name="Google Shape;702;g23dbb833e71_2_306"/>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703" name="Google Shape;703;g23dbb833e71_2_306"/>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SIGN is enough!!</a:t>
            </a:r>
            <a:endParaRPr lang="en-US"/>
          </a:p>
          <a:p>
            <a:pPr marL="228600" lvl="0" indent="-50800" algn="l" rtl="0">
              <a:lnSpc>
                <a:spcPct val="90000"/>
              </a:lnSpc>
              <a:spcBef>
                <a:spcPts val="0"/>
              </a:spcBef>
              <a:spcAft>
                <a:spcPts val="0"/>
              </a:spcAft>
              <a:buClr>
                <a:schemeClr val="dk1"/>
              </a:buClr>
              <a:buSzPts val="2800"/>
              <a:buNone/>
            </a:pPr>
          </a:p>
        </p:txBody>
      </p:sp>
      <p:sp>
        <p:nvSpPr>
          <p:cNvPr id="704" name="Google Shape;704;g23dbb833e71_2_306"/>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05" name="Google Shape;705;g23dbb833e71_2_306"/>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706" name="Google Shape;706;g23dbb833e71_2_306"/>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07" name="Google Shape;707;g23dbb833e71_2_306"/>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08" name="Google Shape;708;g23dbb833e71_2_306"/>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709" name="Google Shape;709;g23dbb833e71_2_306"/>
          <p:cNvPicPr preferRelativeResize="0"/>
          <p:nvPr/>
        </p:nvPicPr>
        <p:blipFill>
          <a:blip r:embed="rId2"/>
          <a:stretch>
            <a:fillRect/>
          </a:stretch>
        </p:blipFill>
        <p:spPr>
          <a:xfrm>
            <a:off x="838195" y="2132245"/>
            <a:ext cx="10775725" cy="3290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713" name="Shape 713"/>
        <p:cNvGrpSpPr/>
        <p:nvPr/>
      </p:nvGrpSpPr>
      <p:grpSpPr>
        <a:xfrm>
          <a:off x="0" y="0"/>
          <a:ext cx="0" cy="0"/>
          <a:chOff x="0" y="0"/>
          <a:chExt cx="0" cy="0"/>
        </a:xfrm>
      </p:grpSpPr>
      <p:sp>
        <p:nvSpPr>
          <p:cNvPr id="714" name="Google Shape;714;g23dbb833e71_2_319"/>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715" name="Google Shape;715;g23dbb833e71_2_319"/>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716" name="Google Shape;716;g23dbb833e71_2_319"/>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SIGN is enough!!</a:t>
            </a:r>
            <a:endParaRPr lang="en-US"/>
          </a:p>
          <a:p>
            <a:pPr marL="228600" lvl="0" indent="-50800" algn="l" rtl="0">
              <a:lnSpc>
                <a:spcPct val="90000"/>
              </a:lnSpc>
              <a:spcBef>
                <a:spcPts val="0"/>
              </a:spcBef>
              <a:spcAft>
                <a:spcPts val="0"/>
              </a:spcAft>
              <a:buClr>
                <a:schemeClr val="dk1"/>
              </a:buClr>
              <a:buSzPts val="2800"/>
              <a:buNone/>
            </a:pPr>
          </a:p>
        </p:txBody>
      </p:sp>
      <p:sp>
        <p:nvSpPr>
          <p:cNvPr id="717" name="Google Shape;717;g23dbb833e71_2_319"/>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18" name="Google Shape;718;g23dbb833e71_2_319"/>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719" name="Google Shape;719;g23dbb833e71_2_319"/>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20" name="Google Shape;720;g23dbb833e71_2_319"/>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21" name="Google Shape;721;g23dbb833e71_2_319"/>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722" name="Google Shape;722;g23dbb833e71_2_319"/>
          <p:cNvPicPr preferRelativeResize="0"/>
          <p:nvPr/>
        </p:nvPicPr>
        <p:blipFill>
          <a:blip r:embed="rId2"/>
          <a:stretch>
            <a:fillRect/>
          </a:stretch>
        </p:blipFill>
        <p:spPr>
          <a:xfrm>
            <a:off x="1526925" y="2209800"/>
            <a:ext cx="5545625" cy="3854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726" name="Shape 726"/>
        <p:cNvGrpSpPr/>
        <p:nvPr/>
      </p:nvGrpSpPr>
      <p:grpSpPr>
        <a:xfrm>
          <a:off x="0" y="0"/>
          <a:ext cx="0" cy="0"/>
          <a:chOff x="0" y="0"/>
          <a:chExt cx="0" cy="0"/>
        </a:xfrm>
      </p:grpSpPr>
      <p:sp>
        <p:nvSpPr>
          <p:cNvPr id="727" name="Google Shape;727;g23dbb833e71_2_332"/>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728" name="Google Shape;728;g23dbb833e71_2_332"/>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729" name="Google Shape;729;g23dbb833e71_2_332"/>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SIGN is enough!!</a:t>
            </a:r>
            <a:endParaRPr lang="en-US"/>
          </a:p>
          <a:p>
            <a:pPr marL="228600" lvl="0" indent="-50800" algn="l" rtl="0">
              <a:lnSpc>
                <a:spcPct val="90000"/>
              </a:lnSpc>
              <a:spcBef>
                <a:spcPts val="0"/>
              </a:spcBef>
              <a:spcAft>
                <a:spcPts val="0"/>
              </a:spcAft>
              <a:buClr>
                <a:schemeClr val="dk1"/>
              </a:buClr>
              <a:buSzPts val="2800"/>
              <a:buNone/>
            </a:pPr>
          </a:p>
        </p:txBody>
      </p:sp>
      <p:sp>
        <p:nvSpPr>
          <p:cNvPr id="730" name="Google Shape;730;g23dbb833e71_2_332"/>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31" name="Google Shape;731;g23dbb833e71_2_332"/>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732" name="Google Shape;732;g23dbb833e71_2_33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33" name="Google Shape;733;g23dbb833e71_2_33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34" name="Google Shape;734;g23dbb833e71_2_332"/>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735" name="Google Shape;735;g23dbb833e71_2_332"/>
          <p:cNvPicPr preferRelativeResize="0"/>
          <p:nvPr/>
        </p:nvPicPr>
        <p:blipFill>
          <a:blip r:embed="rId2"/>
          <a:stretch>
            <a:fillRect/>
          </a:stretch>
        </p:blipFill>
        <p:spPr>
          <a:xfrm>
            <a:off x="920575" y="2132538"/>
            <a:ext cx="7163001" cy="3695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g23dbb833e71_2_345"/>
          <p:cNvSpPr txBox="1"/>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5"/>
              </a:buClr>
              <a:buSzPts val="4000"/>
              <a:buFont typeface="Calibri" panose="020F0502020204030204"/>
              <a:buNone/>
            </a:pPr>
            <a:r>
              <a:rPr lang="en-US" sz="4000" b="1">
                <a:solidFill>
                  <a:schemeClr val="accent5"/>
                </a:solidFill>
              </a:rPr>
              <a:t>SIGN-OPT</a:t>
            </a:r>
            <a:endParaRPr lang="en-US" sz="4000" b="1">
              <a:solidFill>
                <a:schemeClr val="accent5"/>
              </a:solidFill>
            </a:endParaRPr>
          </a:p>
        </p:txBody>
      </p:sp>
      <p:sp>
        <p:nvSpPr>
          <p:cNvPr id="741" name="Google Shape;741;g23dbb833e71_2_345"/>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742" name="Google Shape;742;g23dbb833e71_2_345"/>
          <p:cNvSpPr txBox="1"/>
          <p:nvPr>
            <p:ph type="body" idx="1"/>
          </p:nvPr>
        </p:nvSpPr>
        <p:spPr>
          <a:xfrm>
            <a:off x="838200" y="1516450"/>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SIGN is enough!!</a:t>
            </a:r>
            <a:endParaRPr lang="en-US"/>
          </a:p>
          <a:p>
            <a:pPr marL="228600" lvl="0" indent="-50800" algn="l" rtl="0">
              <a:lnSpc>
                <a:spcPct val="90000"/>
              </a:lnSpc>
              <a:spcBef>
                <a:spcPts val="0"/>
              </a:spcBef>
              <a:spcAft>
                <a:spcPts val="0"/>
              </a:spcAft>
              <a:buClr>
                <a:schemeClr val="dk1"/>
              </a:buClr>
              <a:buSzPts val="2800"/>
              <a:buNone/>
            </a:pPr>
          </a:p>
        </p:txBody>
      </p:sp>
      <p:sp>
        <p:nvSpPr>
          <p:cNvPr id="743" name="Google Shape;743;g23dbb833e71_2_345"/>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44" name="Google Shape;744;g23dbb833e71_2_345"/>
          <p:cNvPicPr preferRelativeResize="0"/>
          <p:nvPr/>
        </p:nvPicPr>
        <p:blipFill rotWithShape="1">
          <a:blip r:embed="rId1"/>
          <a:srcRect/>
          <a:stretch>
            <a:fillRect/>
          </a:stretch>
        </p:blipFill>
        <p:spPr>
          <a:xfrm>
            <a:off x="10896601" y="2800"/>
            <a:ext cx="1295399" cy="1025106"/>
          </a:xfrm>
          <a:prstGeom prst="rect">
            <a:avLst/>
          </a:prstGeom>
          <a:noFill/>
          <a:ln>
            <a:noFill/>
          </a:ln>
        </p:spPr>
      </p:pic>
      <p:sp>
        <p:nvSpPr>
          <p:cNvPr id="745" name="Google Shape;745;g23dbb833e71_2_345"/>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46" name="Google Shape;746;g23dbb833e71_2_345"/>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47" name="Google Shape;747;g23dbb833e71_2_345"/>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pic>
        <p:nvPicPr>
          <p:cNvPr id="748" name="Google Shape;748;g23dbb833e71_2_345"/>
          <p:cNvPicPr preferRelativeResize="0"/>
          <p:nvPr/>
        </p:nvPicPr>
        <p:blipFill>
          <a:blip r:embed="rId2"/>
          <a:stretch>
            <a:fillRect/>
          </a:stretch>
        </p:blipFill>
        <p:spPr>
          <a:xfrm>
            <a:off x="1332458" y="2384108"/>
            <a:ext cx="7025975" cy="3584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752" name="Shape 752"/>
        <p:cNvGrpSpPr/>
        <p:nvPr/>
      </p:nvGrpSpPr>
      <p:grpSpPr>
        <a:xfrm>
          <a:off x="0" y="0"/>
          <a:ext cx="0" cy="0"/>
          <a:chOff x="0" y="0"/>
          <a:chExt cx="0" cy="0"/>
        </a:xfrm>
      </p:grpSpPr>
      <p:sp>
        <p:nvSpPr>
          <p:cNvPr id="753" name="Google Shape;753;p1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Project Progress</a:t>
            </a:r>
            <a:endParaRPr lang="en-US" sz="4000" b="1">
              <a:solidFill>
                <a:schemeClr val="accent5"/>
              </a:solidFill>
            </a:endParaRPr>
          </a:p>
        </p:txBody>
      </p:sp>
      <p:sp>
        <p:nvSpPr>
          <p:cNvPr id="754" name="Google Shape;754;p13"/>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755" name="Google Shape;755;p1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project is in initial stages of implementation.</a:t>
            </a:r>
            <a:endParaRPr lang="en-US"/>
          </a:p>
        </p:txBody>
      </p:sp>
      <p:sp>
        <p:nvSpPr>
          <p:cNvPr id="756" name="Google Shape;756;p13"/>
          <p:cNvSpPr txBox="1"/>
          <p:nvPr/>
        </p:nvSpPr>
        <p:spPr>
          <a:xfrm>
            <a:off x="2895600" y="1143000"/>
            <a:ext cx="7772400" cy="461700"/>
          </a:xfrm>
          <a:prstGeom prst="rect">
            <a:avLst/>
          </a:prstGeom>
          <a:noFill/>
          <a:ln>
            <a:noFill/>
          </a:ln>
        </p:spPr>
        <p:txBody>
          <a:bodyPr spcFirstLastPara="1" wrap="square" lIns="91425" tIns="45700" rIns="91425" bIns="45700" anchor="t" anchorCtr="0">
            <a:noAutofit/>
          </a:bodyPr>
          <a:lstStyle/>
          <a:p>
            <a:pPr marL="342900" marR="0" lvl="0" indent="-342900" algn="r" rtl="0">
              <a:spcBef>
                <a:spcPts val="0"/>
              </a:spcBef>
              <a:spcAft>
                <a:spcPts val="0"/>
              </a:spcAft>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757" name="Google Shape;757;p13"/>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758" name="Google Shape;758;p1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59" name="Google Shape;759;p1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60" name="Google Shape;760;p13"/>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764" name="Shape 764"/>
        <p:cNvGrpSpPr/>
        <p:nvPr/>
      </p:nvGrpSpPr>
      <p:grpSpPr>
        <a:xfrm>
          <a:off x="0" y="0"/>
          <a:ext cx="0" cy="0"/>
          <a:chOff x="0" y="0"/>
          <a:chExt cx="0" cy="0"/>
        </a:xfrm>
      </p:grpSpPr>
      <p:sp>
        <p:nvSpPr>
          <p:cNvPr id="765" name="Google Shape;765;p14"/>
          <p:cNvSpPr txBox="1"/>
          <p:nvPr>
            <p:ph type="title"/>
          </p:nvPr>
        </p:nvSpPr>
        <p:spPr>
          <a:xfrm>
            <a:off x="838200" y="67597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Summary of work done in Capstone Phase-1</a:t>
            </a:r>
            <a:endParaRPr lang="en-US" sz="4000" b="1">
              <a:solidFill>
                <a:schemeClr val="accent5"/>
              </a:solidFill>
            </a:endParaRPr>
          </a:p>
        </p:txBody>
      </p:sp>
      <p:sp>
        <p:nvSpPr>
          <p:cNvPr id="766" name="Google Shape;766;p14"/>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Literature Survey to finalise on</a:t>
            </a:r>
            <a:endParaRPr lang="en-US"/>
          </a:p>
          <a:p>
            <a:pPr marL="685800" lvl="1" indent="-228600" algn="l" rtl="0">
              <a:lnSpc>
                <a:spcPct val="90000"/>
              </a:lnSpc>
              <a:spcBef>
                <a:spcPts val="500"/>
              </a:spcBef>
              <a:spcAft>
                <a:spcPts val="0"/>
              </a:spcAft>
              <a:buClr>
                <a:schemeClr val="dk1"/>
              </a:buClr>
              <a:buSzPts val="2400"/>
              <a:buChar char="•"/>
            </a:pPr>
            <a:r>
              <a:rPr lang="en-US"/>
              <a:t>Type of Generative Adversarial Network (GAN) model to use</a:t>
            </a:r>
            <a:endParaRPr lang="en-US"/>
          </a:p>
          <a:p>
            <a:pPr marL="685800" lvl="1" indent="-228600" algn="l" rtl="0">
              <a:lnSpc>
                <a:spcPct val="90000"/>
              </a:lnSpc>
              <a:spcBef>
                <a:spcPts val="500"/>
              </a:spcBef>
              <a:spcAft>
                <a:spcPts val="0"/>
              </a:spcAft>
              <a:buClr>
                <a:schemeClr val="dk1"/>
              </a:buClr>
              <a:buSzPts val="2400"/>
              <a:buChar char="•"/>
            </a:pPr>
            <a:r>
              <a:rPr lang="en-US"/>
              <a:t>Possible defenses</a:t>
            </a:r>
            <a:endParaRPr lang="en-US"/>
          </a:p>
          <a:p>
            <a:pPr marL="685800" lvl="1" indent="-228600" algn="l" rtl="0">
              <a:lnSpc>
                <a:spcPct val="90000"/>
              </a:lnSpc>
              <a:spcBef>
                <a:spcPts val="0"/>
              </a:spcBef>
              <a:spcAft>
                <a:spcPts val="0"/>
              </a:spcAft>
              <a:buSzPts val="1800"/>
              <a:buChar char="•"/>
            </a:pPr>
            <a:r>
              <a:rPr lang="en-US"/>
              <a:t>Detailed system design to get clear idea of component interaction</a:t>
            </a:r>
            <a:endParaRPr lang="en-US"/>
          </a:p>
          <a:p>
            <a:pPr marL="685800" lvl="1" indent="-228600" algn="l" rtl="0">
              <a:lnSpc>
                <a:spcPct val="90000"/>
              </a:lnSpc>
              <a:spcBef>
                <a:spcPts val="500"/>
              </a:spcBef>
              <a:spcAft>
                <a:spcPts val="0"/>
              </a:spcAft>
              <a:buClr>
                <a:schemeClr val="dk1"/>
              </a:buClr>
              <a:buSzPts val="2400"/>
              <a:buChar char="•"/>
            </a:pPr>
            <a:r>
              <a:rPr lang="en-US"/>
              <a:t>Attack Structure</a:t>
            </a:r>
            <a:endParaRPr lang="en-US"/>
          </a:p>
          <a:p>
            <a:pPr marL="685800" lvl="1" indent="-76200" algn="l" rtl="0">
              <a:lnSpc>
                <a:spcPct val="90000"/>
              </a:lnSpc>
              <a:spcBef>
                <a:spcPts val="500"/>
              </a:spcBef>
              <a:spcAft>
                <a:spcPts val="0"/>
              </a:spcAft>
              <a:buClr>
                <a:schemeClr val="dk1"/>
              </a:buClr>
              <a:buSzPts val="2400"/>
              <a:buNone/>
            </a:pPr>
          </a:p>
        </p:txBody>
      </p:sp>
      <p:pic>
        <p:nvPicPr>
          <p:cNvPr id="767" name="Google Shape;767;p14"/>
          <p:cNvPicPr preferRelativeResize="0"/>
          <p:nvPr/>
        </p:nvPicPr>
        <p:blipFill rotWithShape="1">
          <a:blip r:embed="rId1"/>
          <a:srcRect/>
          <a:stretch>
            <a:fillRect/>
          </a:stretch>
        </p:blipFill>
        <p:spPr>
          <a:xfrm>
            <a:off x="10896601" y="58266"/>
            <a:ext cx="1295399" cy="1025106"/>
          </a:xfrm>
          <a:prstGeom prst="rect">
            <a:avLst/>
          </a:prstGeom>
          <a:noFill/>
          <a:ln>
            <a:noFill/>
          </a:ln>
        </p:spPr>
      </p:pic>
      <p:sp>
        <p:nvSpPr>
          <p:cNvPr id="768" name="Google Shape;768;p1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69" name="Google Shape;769;p1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70" name="Google Shape;770;p1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Literature Survey</a:t>
            </a:r>
            <a:endParaRPr lang="en-US" sz="4000" b="1">
              <a:solidFill>
                <a:schemeClr val="accent5"/>
              </a:solidFill>
            </a:endParaRPr>
          </a:p>
        </p:txBody>
      </p:sp>
      <p:sp>
        <p:nvSpPr>
          <p:cNvPr id="141" name="Google Shape;141;p5"/>
          <p:cNvSpPr txBox="1"/>
          <p:nvPr/>
        </p:nvSpPr>
        <p:spPr>
          <a:xfrm>
            <a:off x="2057400" y="2209800"/>
            <a:ext cx="8077200" cy="4191000"/>
          </a:xfrm>
          <a:prstGeom prst="rect">
            <a:avLst/>
          </a:prstGeom>
          <a:noFill/>
          <a:ln>
            <a:noFill/>
          </a:ln>
        </p:spPr>
        <p:txBody>
          <a:bodyPr spcFirstLastPara="1" wrap="square" lIns="91425" tIns="45700" rIns="91425" bIns="45700" anchor="t" anchorCtr="0">
            <a:noAutofit/>
          </a:bodyPr>
          <a:lstStyle/>
          <a:p>
            <a:pPr marL="685800" marR="0" lvl="0" indent="-342900" algn="just" rtl="0">
              <a:spcBef>
                <a:spcPts val="0"/>
              </a:spcBef>
              <a:spcAft>
                <a:spcPts val="0"/>
              </a:spcAft>
              <a:buNone/>
            </a:pPr>
            <a:endParaRPr sz="2400" b="0" i="0" u="none" strike="noStrike" cap="none">
              <a:solidFill>
                <a:srgbClr val="0033CC"/>
              </a:solidFill>
              <a:latin typeface="Trebuchet MS" panose="020B0603020202020204"/>
              <a:ea typeface="Trebuchet MS" panose="020B0603020202020204"/>
              <a:cs typeface="Trebuchet MS" panose="020B0603020202020204"/>
              <a:sym typeface="Trebuchet MS" panose="020B0603020202020204"/>
            </a:endParaRPr>
          </a:p>
        </p:txBody>
      </p:sp>
      <p:sp>
        <p:nvSpPr>
          <p:cNvPr id="142" name="Google Shape;142;p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1000"/>
              </a:spcBef>
              <a:spcAft>
                <a:spcPts val="0"/>
              </a:spcAft>
              <a:buClr>
                <a:schemeClr val="dk1"/>
              </a:buClr>
              <a:buSzPts val="2800"/>
              <a:buNone/>
            </a:pPr>
            <a:r>
              <a:rPr lang="en-US"/>
              <a:t>Literature Survey is divide into four major parts .</a:t>
            </a:r>
            <a:endParaRPr lang="en-US"/>
          </a:p>
          <a:p>
            <a:pPr marL="0" lvl="0" indent="0" algn="l" rtl="0">
              <a:lnSpc>
                <a:spcPct val="90000"/>
              </a:lnSpc>
              <a:spcBef>
                <a:spcPts val="1000"/>
              </a:spcBef>
              <a:spcAft>
                <a:spcPts val="0"/>
              </a:spcAft>
              <a:buNone/>
            </a:pPr>
            <a:r>
              <a:rPr lang="en-US"/>
              <a:t>  ATTACK</a:t>
            </a:r>
            <a:endParaRPr lang="en-US"/>
          </a:p>
          <a:p>
            <a:pPr marL="228600" lvl="0" indent="-50800" algn="l" rtl="0">
              <a:lnSpc>
                <a:spcPct val="90000"/>
              </a:lnSpc>
              <a:spcBef>
                <a:spcPts val="1000"/>
              </a:spcBef>
              <a:spcAft>
                <a:spcPts val="0"/>
              </a:spcAft>
              <a:buClr>
                <a:schemeClr val="dk1"/>
              </a:buClr>
              <a:buSzPts val="2800"/>
              <a:buNone/>
            </a:pPr>
            <a:r>
              <a:rPr lang="en-US"/>
              <a:t>GAN MODEL’s</a:t>
            </a:r>
            <a:endParaRPr lang="en-US"/>
          </a:p>
          <a:p>
            <a:pPr marL="228600" lvl="0" indent="-50800" algn="l" rtl="0">
              <a:lnSpc>
                <a:spcPct val="90000"/>
              </a:lnSpc>
              <a:spcBef>
                <a:spcPts val="1000"/>
              </a:spcBef>
              <a:spcAft>
                <a:spcPts val="0"/>
              </a:spcAft>
              <a:buClr>
                <a:schemeClr val="dk1"/>
              </a:buClr>
              <a:buSzPts val="2800"/>
              <a:buNone/>
            </a:pPr>
            <a:r>
              <a:rPr lang="en-US"/>
              <a:t>INTERPRETERS</a:t>
            </a:r>
            <a:endParaRPr lang="en-US"/>
          </a:p>
          <a:p>
            <a:pPr marL="228600" lvl="0" indent="-50800" algn="l" rtl="0">
              <a:lnSpc>
                <a:spcPct val="90000"/>
              </a:lnSpc>
              <a:spcBef>
                <a:spcPts val="1000"/>
              </a:spcBef>
              <a:spcAft>
                <a:spcPts val="0"/>
              </a:spcAft>
              <a:buClr>
                <a:schemeClr val="dk1"/>
              </a:buClr>
              <a:buSzPts val="2800"/>
              <a:buNone/>
            </a:pPr>
            <a:r>
              <a:rPr lang="en-US"/>
              <a:t>DEFENSE</a:t>
            </a:r>
            <a:endParaRPr lang="en-US"/>
          </a:p>
        </p:txBody>
      </p:sp>
      <p:pic>
        <p:nvPicPr>
          <p:cNvPr id="143" name="Google Shape;143;p5"/>
          <p:cNvPicPr preferRelativeResize="0"/>
          <p:nvPr/>
        </p:nvPicPr>
        <p:blipFill rotWithShape="1">
          <a:blip r:embed="rId1"/>
          <a:srcRect/>
          <a:stretch>
            <a:fillRect/>
          </a:stretch>
        </p:blipFill>
        <p:spPr>
          <a:xfrm>
            <a:off x="10896601" y="100536"/>
            <a:ext cx="1295399" cy="1025106"/>
          </a:xfrm>
          <a:prstGeom prst="rect">
            <a:avLst/>
          </a:prstGeom>
          <a:noFill/>
          <a:ln>
            <a:noFill/>
          </a:ln>
        </p:spPr>
      </p:pic>
      <p:sp>
        <p:nvSpPr>
          <p:cNvPr id="144" name="Google Shape;144;p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45" name="Google Shape;145;p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46" name="Google Shape;146;p5"/>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774" name="Shape 774"/>
        <p:cNvGrpSpPr/>
        <p:nvPr/>
      </p:nvGrpSpPr>
      <p:grpSpPr>
        <a:xfrm>
          <a:off x="0" y="0"/>
          <a:ext cx="0" cy="0"/>
          <a:chOff x="0" y="0"/>
          <a:chExt cx="0" cy="0"/>
        </a:xfrm>
      </p:grpSpPr>
      <p:sp>
        <p:nvSpPr>
          <p:cNvPr id="775" name="Google Shape;775;p15"/>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Project Plan for Capstone Phase-2</a:t>
            </a:r>
            <a:endParaRPr lang="en-US" sz="4000" b="1">
              <a:solidFill>
                <a:schemeClr val="accent5"/>
              </a:solidFill>
            </a:endParaRPr>
          </a:p>
        </p:txBody>
      </p:sp>
      <p:sp>
        <p:nvSpPr>
          <p:cNvPr id="776" name="Google Shape;776;p1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99110" lvl="0" indent="-228600" algn="l" rtl="0">
              <a:lnSpc>
                <a:spcPct val="150000"/>
              </a:lnSpc>
              <a:spcBef>
                <a:spcPts val="0"/>
              </a:spcBef>
              <a:spcAft>
                <a:spcPts val="0"/>
              </a:spcAft>
              <a:buClr>
                <a:schemeClr val="dk1"/>
              </a:buClr>
              <a:buSzPts val="2400"/>
              <a:buChar char="•"/>
            </a:pPr>
            <a:r>
              <a:rPr lang="en-US" sz="2400"/>
              <a:t>Customise Style-GAN for project.</a:t>
            </a:r>
            <a:endParaRPr sz="2400"/>
          </a:p>
          <a:p>
            <a:pPr marL="499110" lvl="0" indent="-228600" algn="l" rtl="0">
              <a:lnSpc>
                <a:spcPct val="150000"/>
              </a:lnSpc>
              <a:spcBef>
                <a:spcPts val="1000"/>
              </a:spcBef>
              <a:spcAft>
                <a:spcPts val="0"/>
              </a:spcAft>
              <a:buClr>
                <a:schemeClr val="dk1"/>
              </a:buClr>
              <a:buSzPts val="2400"/>
              <a:buChar char="•"/>
            </a:pPr>
            <a:r>
              <a:rPr lang="en-US" sz="2400"/>
              <a:t>Integrate Style-GAN with Grad-CAM interpreter.</a:t>
            </a:r>
            <a:endParaRPr sz="2400"/>
          </a:p>
          <a:p>
            <a:pPr marL="499110" lvl="0" indent="-228600" algn="l" rtl="0">
              <a:lnSpc>
                <a:spcPct val="150000"/>
              </a:lnSpc>
              <a:spcBef>
                <a:spcPts val="1000"/>
              </a:spcBef>
              <a:spcAft>
                <a:spcPts val="0"/>
              </a:spcAft>
              <a:buClr>
                <a:schemeClr val="dk1"/>
              </a:buClr>
              <a:buSzPts val="2400"/>
              <a:buChar char="•"/>
            </a:pPr>
            <a:r>
              <a:rPr lang="en-US" sz="2400"/>
              <a:t>Replicate dual black-box attack on ResNet50 using ImageNet dataset.</a:t>
            </a:r>
            <a:endParaRPr sz="2400"/>
          </a:p>
          <a:p>
            <a:pPr marL="0" lvl="0" indent="0" algn="l" rtl="0">
              <a:lnSpc>
                <a:spcPct val="90000"/>
              </a:lnSpc>
              <a:spcBef>
                <a:spcPts val="1000"/>
              </a:spcBef>
              <a:spcAft>
                <a:spcPts val="0"/>
              </a:spcAft>
              <a:buClr>
                <a:schemeClr val="dk1"/>
              </a:buClr>
              <a:buSzPts val="2800"/>
              <a:buNone/>
            </a:pPr>
          </a:p>
        </p:txBody>
      </p:sp>
      <p:pic>
        <p:nvPicPr>
          <p:cNvPr id="777" name="Google Shape;777;p15"/>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778" name="Google Shape;778;p1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79" name="Google Shape;779;p1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80" name="Google Shape;780;p15"/>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784" name="Shape 784"/>
        <p:cNvGrpSpPr/>
        <p:nvPr/>
      </p:nvGrpSpPr>
      <p:grpSpPr>
        <a:xfrm>
          <a:off x="0" y="0"/>
          <a:ext cx="0" cy="0"/>
          <a:chOff x="0" y="0"/>
          <a:chExt cx="0" cy="0"/>
        </a:xfrm>
      </p:grpSpPr>
      <p:sp>
        <p:nvSpPr>
          <p:cNvPr id="785" name="Google Shape;785;g23dbb833e71_4_53"/>
          <p:cNvSpPr txBox="1"/>
          <p:nvPr>
            <p:ph type="title"/>
          </p:nvPr>
        </p:nvSpPr>
        <p:spPr>
          <a:xfrm>
            <a:off x="838200" y="40313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References</a:t>
            </a:r>
            <a:endParaRPr b="1">
              <a:solidFill>
                <a:schemeClr val="accent5"/>
              </a:solidFill>
            </a:endParaRPr>
          </a:p>
        </p:txBody>
      </p:sp>
      <p:pic>
        <p:nvPicPr>
          <p:cNvPr id="786" name="Google Shape;786;g23dbb833e71_4_53"/>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787" name="Google Shape;787;g23dbb833e71_4_5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788" name="Google Shape;788;g23dbb833e71_4_5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789" name="Google Shape;789;g23dbb833e71_4_53"/>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grpSp>
        <p:nvGrpSpPr>
          <p:cNvPr id="790" name="Google Shape;790;g23dbb833e71_4_53"/>
          <p:cNvGrpSpPr/>
          <p:nvPr/>
        </p:nvGrpSpPr>
        <p:grpSpPr>
          <a:xfrm>
            <a:off x="758275" y="1479558"/>
            <a:ext cx="10515600" cy="4876897"/>
            <a:chOff x="0" y="2383"/>
            <a:chExt cx="10515600" cy="4876897"/>
          </a:xfrm>
        </p:grpSpPr>
        <p:cxnSp>
          <p:nvCxnSpPr>
            <p:cNvPr id="791" name="Google Shape;791;g23dbb833e71_4_53"/>
            <p:cNvCxnSpPr/>
            <p:nvPr/>
          </p:nvCxnSpPr>
          <p:spPr>
            <a:xfrm>
              <a:off x="0" y="2383"/>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792" name="Google Shape;792;g23dbb833e71_4_53"/>
            <p:cNvSpPr/>
            <p:nvPr/>
          </p:nvSpPr>
          <p:spPr>
            <a:xfrm>
              <a:off x="0" y="2383"/>
              <a:ext cx="105156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g23dbb833e71_4_53"/>
            <p:cNvSpPr txBox="1"/>
            <p:nvPr/>
          </p:nvSpPr>
          <p:spPr>
            <a:xfrm>
              <a:off x="0" y="2383"/>
              <a:ext cx="10515600" cy="1625700"/>
            </a:xfrm>
            <a:prstGeom prst="rect">
              <a:avLst/>
            </a:prstGeom>
            <a:noFill/>
            <a:ln>
              <a:noFill/>
            </a:ln>
          </p:spPr>
          <p:txBody>
            <a:bodyPr spcFirstLastPara="1" wrap="square" lIns="102850" tIns="102850" rIns="102850" bIns="102850" anchor="t" anchorCtr="0">
              <a:noAutofit/>
            </a:bodyPr>
            <a:lstStyle/>
            <a:p>
              <a:pPr marL="342900" lvl="0" indent="0" algn="just" rtl="0">
                <a:lnSpc>
                  <a:spcPct val="115000"/>
                </a:lnSpc>
                <a:spcBef>
                  <a:spcPts val="5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A. Malik, M. Kuribayashi, S. M. Abdullahi and A. N. Khan, "DeepFake Detection for Human Face Images and Videos: A Survey," in IEEE Access, vol. 10, pp. 18757-18775, 2022, doi: 10.1109/ACCESS.2022.3151186.</a:t>
              </a: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342900" lvl="0" indent="0" algn="just" rtl="0">
                <a:lnSpc>
                  <a:spcPct val="115000"/>
                </a:lnSpc>
                <a:spcBef>
                  <a:spcPts val="500"/>
                </a:spcBef>
                <a:spcAft>
                  <a:spcPts val="0"/>
                </a:spcAft>
                <a:buClr>
                  <a:schemeClr val="dk1"/>
                </a:buClr>
                <a:buSzPts val="1100"/>
                <a:buFont typeface="Arial" panose="020B0604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794" name="Google Shape;794;g23dbb833e71_4_53"/>
            <p:cNvCxnSpPr/>
            <p:nvPr/>
          </p:nvCxnSpPr>
          <p:spPr>
            <a:xfrm>
              <a:off x="0" y="1627982"/>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795" name="Google Shape;795;g23dbb833e71_4_53"/>
            <p:cNvSpPr/>
            <p:nvPr/>
          </p:nvSpPr>
          <p:spPr>
            <a:xfrm>
              <a:off x="0" y="1627982"/>
              <a:ext cx="105156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g23dbb833e71_4_53"/>
            <p:cNvSpPr txBox="1"/>
            <p:nvPr/>
          </p:nvSpPr>
          <p:spPr>
            <a:xfrm>
              <a:off x="0" y="1287374"/>
              <a:ext cx="10515600" cy="1966200"/>
            </a:xfrm>
            <a:prstGeom prst="rect">
              <a:avLst/>
            </a:prstGeom>
            <a:noFill/>
            <a:ln>
              <a:noFill/>
            </a:ln>
          </p:spPr>
          <p:txBody>
            <a:bodyPr spcFirstLastPara="1" wrap="square" lIns="102850" tIns="102850" rIns="102850" bIns="102850" anchor="t" anchorCtr="0">
              <a:noAutofit/>
            </a:bodyPr>
            <a:lstStyle/>
            <a:p>
              <a:pPr marL="355600" lvl="0" indent="0" algn="l" rtl="0">
                <a:lnSpc>
                  <a:spcPct val="100000"/>
                </a:lnSpc>
                <a:spcBef>
                  <a:spcPts val="1200"/>
                </a:spcBef>
                <a:spcAft>
                  <a:spcPts val="0"/>
                </a:spcAft>
                <a:buClr>
                  <a:schemeClr val="dk1"/>
                </a:buClr>
                <a:buSzPts val="1100"/>
                <a:buFont typeface="Arial" panose="020B0604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355600" lvl="0" indent="0" algn="l" rtl="0">
                <a:lnSpc>
                  <a:spcPct val="100000"/>
                </a:lnSpc>
                <a:spcBef>
                  <a:spcPts val="12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Zhu, Q. Li, J. Wang, C. Xu, and Z. Sun, “One Shot Face Swapping on Megapixels,” arXiv:2105.04932 [cs],  Available:</a:t>
              </a:r>
              <a:r>
                <a:rPr lang="en-US" sz="2100">
                  <a:solidFill>
                    <a:schemeClr val="dk1"/>
                  </a:solidFill>
                  <a:uFill>
                    <a:noFill/>
                  </a:uFill>
                  <a:latin typeface="Calibri" panose="020F0502020204030204"/>
                  <a:ea typeface="Calibri" panose="020F0502020204030204"/>
                  <a:cs typeface="Calibri" panose="020F0502020204030204"/>
                  <a:sym typeface="Calibri" panose="020F0502020204030204"/>
                  <a:hlinkClick r:id="rId2"/>
                </a:rPr>
                <a:t> </a:t>
              </a:r>
              <a:r>
                <a:rPr lang="en-US" sz="2100" u="sng">
                  <a:solidFill>
                    <a:schemeClr val="dk1"/>
                  </a:solidFill>
                  <a:latin typeface="Calibri" panose="020F0502020204030204"/>
                  <a:ea typeface="Calibri" panose="020F0502020204030204"/>
                  <a:cs typeface="Calibri" panose="020F0502020204030204"/>
                  <a:sym typeface="Calibri" panose="020F0502020204030204"/>
                  <a:hlinkClick r:id="rId3"/>
                </a:rPr>
                <a:t>https://arxiv.org/abs/2105.0493</a:t>
              </a:r>
              <a:endParaRPr sz="2100" u="sng">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00"/>
                </a:spcBef>
                <a:spcAft>
                  <a:spcPts val="0"/>
                </a:spcAft>
                <a:buClr>
                  <a:schemeClr val="dk1"/>
                </a:buClr>
                <a:buSzPts val="1100"/>
                <a:buFont typeface="Arial" panose="020B0604020202020204"/>
                <a:buNone/>
              </a:pPr>
              <a:endParaRPr sz="2100" u="sng">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1200"/>
                </a:spcBef>
                <a:spcAft>
                  <a:spcPts val="0"/>
                </a:spcAft>
                <a:buClr>
                  <a:schemeClr val="dk1"/>
                </a:buClr>
                <a:buSzPts val="2700"/>
                <a:buFont typeface="Trebuchet MS" panose="020B0603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700"/>
                <a:buFont typeface="Trebuchet MS" panose="020B0603020202020204"/>
                <a:buNone/>
              </a:pPr>
              <a:endParaRPr sz="210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797" name="Google Shape;797;g23dbb833e71_4_53"/>
            <p:cNvCxnSpPr/>
            <p:nvPr/>
          </p:nvCxnSpPr>
          <p:spPr>
            <a:xfrm>
              <a:off x="0" y="3253580"/>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798" name="Google Shape;798;g23dbb833e71_4_53"/>
            <p:cNvSpPr/>
            <p:nvPr/>
          </p:nvSpPr>
          <p:spPr>
            <a:xfrm>
              <a:off x="0" y="3253580"/>
              <a:ext cx="10515600" cy="1625700"/>
            </a:xfrm>
            <a:prstGeom prst="rect">
              <a:avLst/>
            </a:prstGeom>
            <a:noFill/>
            <a:ln>
              <a:noFill/>
            </a:ln>
          </p:spPr>
          <p:txBody>
            <a:bodyPr spcFirstLastPara="1" wrap="square" lIns="91425" tIns="91425" rIns="91425" bIns="91425" anchor="ctr" anchorCtr="0">
              <a:noAutofit/>
            </a:bodyPr>
            <a:lstStyle/>
            <a:p>
              <a:pPr marL="355600" lvl="0" indent="0" algn="l" rtl="0">
                <a:spcBef>
                  <a:spcPts val="12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Choi, Y. et al. (2018) Stargan: Unified generative adversarial networks for multi-domain image-to-image translation, arXiv.org. Available at:</a:t>
              </a:r>
              <a:r>
                <a:rPr lang="en-US" sz="2100">
                  <a:solidFill>
                    <a:schemeClr val="dk1"/>
                  </a:solidFill>
                  <a:uFill>
                    <a:noFill/>
                  </a:uFill>
                  <a:latin typeface="Calibri" panose="020F0502020204030204"/>
                  <a:ea typeface="Calibri" panose="020F0502020204030204"/>
                  <a:cs typeface="Calibri" panose="020F0502020204030204"/>
                  <a:sym typeface="Calibri" panose="020F0502020204030204"/>
                  <a:hlinkClick r:id="rId4"/>
                </a:rPr>
                <a:t> </a:t>
              </a:r>
              <a:r>
                <a:rPr lang="en-US" sz="2100" u="sng">
                  <a:solidFill>
                    <a:schemeClr val="dk1"/>
                  </a:solidFill>
                  <a:latin typeface="Calibri" panose="020F0502020204030204"/>
                  <a:ea typeface="Calibri" panose="020F0502020204030204"/>
                  <a:cs typeface="Calibri" panose="020F0502020204030204"/>
                  <a:sym typeface="Calibri" panose="020F0502020204030204"/>
                  <a:hlinkClick r:id="rId4"/>
                </a:rPr>
                <a:t>https://arxiv.org/abs/1711.09020</a:t>
              </a:r>
              <a:endParaRPr sz="2100" u="sng">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802" name="Shape 802"/>
        <p:cNvGrpSpPr/>
        <p:nvPr/>
      </p:nvGrpSpPr>
      <p:grpSpPr>
        <a:xfrm>
          <a:off x="0" y="0"/>
          <a:ext cx="0" cy="0"/>
          <a:chOff x="0" y="0"/>
          <a:chExt cx="0" cy="0"/>
        </a:xfrm>
      </p:grpSpPr>
      <p:sp>
        <p:nvSpPr>
          <p:cNvPr id="803" name="Google Shape;803;g23dbb833e71_4_71"/>
          <p:cNvSpPr txBox="1"/>
          <p:nvPr>
            <p:ph type="title"/>
          </p:nvPr>
        </p:nvSpPr>
        <p:spPr>
          <a:xfrm>
            <a:off x="838200" y="40313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References</a:t>
            </a:r>
            <a:endParaRPr b="1">
              <a:solidFill>
                <a:schemeClr val="accent5"/>
              </a:solidFill>
            </a:endParaRPr>
          </a:p>
        </p:txBody>
      </p:sp>
      <p:pic>
        <p:nvPicPr>
          <p:cNvPr id="804" name="Google Shape;804;g23dbb833e71_4_71"/>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805" name="Google Shape;805;g23dbb833e71_4_71"/>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806" name="Google Shape;806;g23dbb833e71_4_71"/>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807" name="Google Shape;807;g23dbb833e71_4_71"/>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grpSp>
        <p:nvGrpSpPr>
          <p:cNvPr id="808" name="Google Shape;808;g23dbb833e71_4_71"/>
          <p:cNvGrpSpPr/>
          <p:nvPr/>
        </p:nvGrpSpPr>
        <p:grpSpPr>
          <a:xfrm>
            <a:off x="758275" y="1479558"/>
            <a:ext cx="10515600" cy="4876897"/>
            <a:chOff x="0" y="2383"/>
            <a:chExt cx="10515600" cy="4876897"/>
          </a:xfrm>
        </p:grpSpPr>
        <p:cxnSp>
          <p:nvCxnSpPr>
            <p:cNvPr id="809" name="Google Shape;809;g23dbb833e71_4_71"/>
            <p:cNvCxnSpPr/>
            <p:nvPr/>
          </p:nvCxnSpPr>
          <p:spPr>
            <a:xfrm>
              <a:off x="0" y="2383"/>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810" name="Google Shape;810;g23dbb833e71_4_71"/>
            <p:cNvSpPr/>
            <p:nvPr/>
          </p:nvSpPr>
          <p:spPr>
            <a:xfrm>
              <a:off x="0" y="2383"/>
              <a:ext cx="105156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g23dbb833e71_4_71"/>
            <p:cNvSpPr txBox="1"/>
            <p:nvPr/>
          </p:nvSpPr>
          <p:spPr>
            <a:xfrm>
              <a:off x="0" y="2383"/>
              <a:ext cx="10515600" cy="1625700"/>
            </a:xfrm>
            <a:prstGeom prst="rect">
              <a:avLst/>
            </a:prstGeom>
            <a:noFill/>
            <a:ln>
              <a:noFill/>
            </a:ln>
          </p:spPr>
          <p:txBody>
            <a:bodyPr spcFirstLastPara="1" wrap="square" lIns="102850" tIns="102850" rIns="102850" bIns="102850" anchor="t" anchorCtr="0">
              <a:noAutofit/>
            </a:bodyPr>
            <a:lstStyle/>
            <a:p>
              <a:pPr marL="355600" lvl="0" indent="0" algn="l" rtl="0">
                <a:lnSpc>
                  <a:spcPct val="115000"/>
                </a:lnSpc>
                <a:spcBef>
                  <a:spcPts val="12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B. Malolan, A. Parekh and F. Kazi, "Explainable Deep-Fake Detection Using Visual Interpretability Methods," 2020 3rd International Conference on Information and Computer Technologies (ICICT), San Jose, CA, USA, 2020, pp. 289-293, doi: 10.1109/ICICT50521.2020.00051.</a:t>
              </a: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342900" lvl="0" indent="0" algn="just" rtl="0">
                <a:lnSpc>
                  <a:spcPct val="115000"/>
                </a:lnSpc>
                <a:spcBef>
                  <a:spcPts val="1200"/>
                </a:spcBef>
                <a:spcAft>
                  <a:spcPts val="0"/>
                </a:spcAft>
                <a:buClr>
                  <a:schemeClr val="dk1"/>
                </a:buClr>
                <a:buSzPts val="1100"/>
                <a:buFont typeface="Arial" panose="020B0604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812" name="Google Shape;812;g23dbb833e71_4_71"/>
            <p:cNvCxnSpPr/>
            <p:nvPr/>
          </p:nvCxnSpPr>
          <p:spPr>
            <a:xfrm>
              <a:off x="0" y="1627982"/>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813" name="Google Shape;813;g23dbb833e71_4_71"/>
            <p:cNvSpPr/>
            <p:nvPr/>
          </p:nvSpPr>
          <p:spPr>
            <a:xfrm>
              <a:off x="0" y="1627982"/>
              <a:ext cx="105156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g23dbb833e71_4_71"/>
            <p:cNvSpPr txBox="1"/>
            <p:nvPr/>
          </p:nvSpPr>
          <p:spPr>
            <a:xfrm>
              <a:off x="0" y="1287374"/>
              <a:ext cx="10515600" cy="1966200"/>
            </a:xfrm>
            <a:prstGeom prst="rect">
              <a:avLst/>
            </a:prstGeom>
            <a:noFill/>
            <a:ln>
              <a:noFill/>
            </a:ln>
          </p:spPr>
          <p:txBody>
            <a:bodyPr spcFirstLastPara="1" wrap="square" lIns="102850" tIns="102850" rIns="102850" bIns="102850" anchor="t" anchorCtr="0">
              <a:noAutofit/>
            </a:bodyPr>
            <a:lstStyle/>
            <a:p>
              <a:pPr marL="355600" lvl="0" indent="0" algn="l" rtl="0">
                <a:lnSpc>
                  <a:spcPct val="100000"/>
                </a:lnSpc>
                <a:spcBef>
                  <a:spcPts val="1200"/>
                </a:spcBef>
                <a:spcAft>
                  <a:spcPts val="0"/>
                </a:spcAft>
                <a:buClr>
                  <a:schemeClr val="dk1"/>
                </a:buClr>
                <a:buSzPts val="1100"/>
                <a:buFont typeface="Arial" panose="020B0604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355600" lvl="0" indent="0" algn="l" rtl="0">
                <a:lnSpc>
                  <a:spcPct val="115000"/>
                </a:lnSpc>
                <a:spcBef>
                  <a:spcPts val="12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K. Jayakumar and N. Skandhakumar, "A Visually Interpretable Forensic Deepfake Detection Tool Using Anchors," 2022 7th International Conference on Information Technology Research (ICITR), Moratuwa, Sri Lanka, 2022, pp. 1-6, doi: 10.1109/ICITR57877.2022.9993294.</a:t>
              </a: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1200"/>
                </a:spcBef>
                <a:spcAft>
                  <a:spcPts val="0"/>
                </a:spcAft>
                <a:buClr>
                  <a:schemeClr val="dk1"/>
                </a:buClr>
                <a:buSzPts val="2700"/>
                <a:buFont typeface="Trebuchet MS" panose="020B0603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700"/>
                <a:buFont typeface="Trebuchet MS" panose="020B0603020202020204"/>
                <a:buNone/>
              </a:pPr>
              <a:endParaRPr sz="210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815" name="Google Shape;815;g23dbb833e71_4_71"/>
            <p:cNvCxnSpPr/>
            <p:nvPr/>
          </p:nvCxnSpPr>
          <p:spPr>
            <a:xfrm>
              <a:off x="0" y="3253580"/>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816" name="Google Shape;816;g23dbb833e71_4_71"/>
            <p:cNvSpPr/>
            <p:nvPr/>
          </p:nvSpPr>
          <p:spPr>
            <a:xfrm>
              <a:off x="0" y="3253580"/>
              <a:ext cx="10515600" cy="1625700"/>
            </a:xfrm>
            <a:prstGeom prst="rect">
              <a:avLst/>
            </a:prstGeom>
            <a:noFill/>
            <a:ln>
              <a:noFill/>
            </a:ln>
          </p:spPr>
          <p:txBody>
            <a:bodyPr spcFirstLastPara="1" wrap="square" lIns="91425" tIns="91425" rIns="91425" bIns="91425" anchor="ctr" anchorCtr="0">
              <a:noAutofit/>
            </a:bodyPr>
            <a:lstStyle/>
            <a:p>
              <a:pPr marL="355600" lvl="0" indent="0" algn="l" rtl="0">
                <a:lnSpc>
                  <a:spcPct val="115000"/>
                </a:lnSpc>
                <a:spcBef>
                  <a:spcPts val="1200"/>
                </a:spcBef>
                <a:spcAft>
                  <a:spcPts val="1200"/>
                </a:spcAft>
                <a:buNone/>
              </a:pPr>
              <a:r>
                <a:rPr lang="en-US" sz="2100">
                  <a:solidFill>
                    <a:schemeClr val="dk1"/>
                  </a:solidFill>
                  <a:latin typeface="Calibri" panose="020F0502020204030204"/>
                  <a:ea typeface="Calibri" panose="020F0502020204030204"/>
                  <a:cs typeface="Calibri" panose="020F0502020204030204"/>
                  <a:sym typeface="Calibri" panose="020F0502020204030204"/>
                </a:rPr>
                <a:t>T. Bai et al., "AI-GAN: Attack-Inspired Generation of Adversarial Examples," 2021 IEEE International Conference on Image Processing (ICIP), Anchorage, AK, USA, 2021, pp. 2543-2547, doi: 10.1109/ICIP42928.2021.9506278.</a:t>
              </a:r>
              <a:endParaRPr sz="21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820" name="Shape 820"/>
        <p:cNvGrpSpPr/>
        <p:nvPr/>
      </p:nvGrpSpPr>
      <p:grpSpPr>
        <a:xfrm>
          <a:off x="0" y="0"/>
          <a:ext cx="0" cy="0"/>
          <a:chOff x="0" y="0"/>
          <a:chExt cx="0" cy="0"/>
        </a:xfrm>
      </p:grpSpPr>
      <p:sp>
        <p:nvSpPr>
          <p:cNvPr id="821" name="Google Shape;821;g23dbb833e71_4_88"/>
          <p:cNvSpPr txBox="1"/>
          <p:nvPr>
            <p:ph type="title"/>
          </p:nvPr>
        </p:nvSpPr>
        <p:spPr>
          <a:xfrm>
            <a:off x="838200" y="40313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References</a:t>
            </a:r>
            <a:endParaRPr b="1">
              <a:solidFill>
                <a:schemeClr val="accent5"/>
              </a:solidFill>
            </a:endParaRPr>
          </a:p>
        </p:txBody>
      </p:sp>
      <p:pic>
        <p:nvPicPr>
          <p:cNvPr id="822" name="Google Shape;822;g23dbb833e71_4_88"/>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823" name="Google Shape;823;g23dbb833e71_4_88"/>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824" name="Google Shape;824;g23dbb833e71_4_88"/>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825" name="Google Shape;825;g23dbb833e71_4_88"/>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grpSp>
        <p:nvGrpSpPr>
          <p:cNvPr id="826" name="Google Shape;826;g23dbb833e71_4_88"/>
          <p:cNvGrpSpPr/>
          <p:nvPr/>
        </p:nvGrpSpPr>
        <p:grpSpPr>
          <a:xfrm>
            <a:off x="758275" y="1479558"/>
            <a:ext cx="10515600" cy="4876897"/>
            <a:chOff x="0" y="2383"/>
            <a:chExt cx="10515600" cy="4876897"/>
          </a:xfrm>
        </p:grpSpPr>
        <p:cxnSp>
          <p:nvCxnSpPr>
            <p:cNvPr id="827" name="Google Shape;827;g23dbb833e71_4_88"/>
            <p:cNvCxnSpPr/>
            <p:nvPr/>
          </p:nvCxnSpPr>
          <p:spPr>
            <a:xfrm>
              <a:off x="0" y="2383"/>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828" name="Google Shape;828;g23dbb833e71_4_88"/>
            <p:cNvSpPr/>
            <p:nvPr/>
          </p:nvSpPr>
          <p:spPr>
            <a:xfrm>
              <a:off x="0" y="2383"/>
              <a:ext cx="105156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g23dbb833e71_4_88"/>
            <p:cNvSpPr txBox="1"/>
            <p:nvPr/>
          </p:nvSpPr>
          <p:spPr>
            <a:xfrm>
              <a:off x="0" y="2383"/>
              <a:ext cx="10515600" cy="1625700"/>
            </a:xfrm>
            <a:prstGeom prst="rect">
              <a:avLst/>
            </a:prstGeom>
            <a:noFill/>
            <a:ln>
              <a:noFill/>
            </a:ln>
          </p:spPr>
          <p:txBody>
            <a:bodyPr spcFirstLastPara="1" wrap="square" lIns="102850" tIns="102850" rIns="102850" bIns="102850" anchor="t" anchorCtr="0">
              <a:noAutofit/>
            </a:bodyPr>
            <a:lstStyle/>
            <a:p>
              <a:pPr marL="355600" lvl="0" indent="0" algn="l" rtl="0">
                <a:lnSpc>
                  <a:spcPct val="115000"/>
                </a:lnSpc>
                <a:spcBef>
                  <a:spcPts val="12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S. Zhao, J. Li, J. Wang, Z. Zhang, L. Zhu, and Y. Zhang, “attackGAN: Adversarial Attack against Black-box IDS using Generative Adversarial Networks,” Procedia Computer Science, vol. 187, pp. 128–133, 2021, doi: https://doi.org/10.1016/j.procs.2021.04.118.</a:t>
              </a: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342900" lvl="0" indent="0" algn="just" rtl="0">
                <a:lnSpc>
                  <a:spcPct val="115000"/>
                </a:lnSpc>
                <a:spcBef>
                  <a:spcPts val="1200"/>
                </a:spcBef>
                <a:spcAft>
                  <a:spcPts val="0"/>
                </a:spcAft>
                <a:buClr>
                  <a:schemeClr val="dk1"/>
                </a:buClr>
                <a:buSzPts val="1100"/>
                <a:buFont typeface="Arial" panose="020B0604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830" name="Google Shape;830;g23dbb833e71_4_88"/>
            <p:cNvCxnSpPr/>
            <p:nvPr/>
          </p:nvCxnSpPr>
          <p:spPr>
            <a:xfrm>
              <a:off x="0" y="1627982"/>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831" name="Google Shape;831;g23dbb833e71_4_88"/>
            <p:cNvSpPr/>
            <p:nvPr/>
          </p:nvSpPr>
          <p:spPr>
            <a:xfrm>
              <a:off x="0" y="1627982"/>
              <a:ext cx="105156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g23dbb833e71_4_88"/>
            <p:cNvSpPr txBox="1"/>
            <p:nvPr/>
          </p:nvSpPr>
          <p:spPr>
            <a:xfrm>
              <a:off x="0" y="1287374"/>
              <a:ext cx="10515600" cy="1966200"/>
            </a:xfrm>
            <a:prstGeom prst="rect">
              <a:avLst/>
            </a:prstGeom>
            <a:noFill/>
            <a:ln>
              <a:noFill/>
            </a:ln>
          </p:spPr>
          <p:txBody>
            <a:bodyPr spcFirstLastPara="1" wrap="square" lIns="102850" tIns="102850" rIns="102850" bIns="102850" anchor="t" anchorCtr="0">
              <a:noAutofit/>
            </a:bodyPr>
            <a:lstStyle/>
            <a:p>
              <a:pPr marL="342900" lvl="0" indent="0" algn="just" rtl="0">
                <a:lnSpc>
                  <a:spcPct val="115000"/>
                </a:lnSpc>
                <a:spcBef>
                  <a:spcPts val="500"/>
                </a:spcBef>
                <a:spcAft>
                  <a:spcPts val="0"/>
                </a:spcAft>
                <a:buClr>
                  <a:schemeClr val="dk1"/>
                </a:buClr>
                <a:buSzPts val="1100"/>
                <a:buFont typeface="Arial" panose="020B0604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342900" lvl="0" indent="0" algn="just" rtl="0">
                <a:lnSpc>
                  <a:spcPct val="115000"/>
                </a:lnSpc>
                <a:spcBef>
                  <a:spcPts val="500"/>
                </a:spcBef>
                <a:spcAft>
                  <a:spcPts val="0"/>
                </a:spcAft>
                <a:buClr>
                  <a:schemeClr val="dk1"/>
                </a:buClr>
                <a:buSzPts val="1100"/>
                <a:buFont typeface="Arial" panose="020B060402020202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H. Zheng, J. Chen, H. Du, W. Zhu, S. Ji and X. Zhang, "GRIP-GAN: An Attack-Free Defense Through General Robust Inverse Perturbation," in IEEE Transactions on Dependable and Secure Computing, vol. 19, no. 6, pp. 4204-4224, 1 Nov.-Dec. 2022, doi: 10.1109/TDSC.2021.3124337.</a:t>
              </a: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200"/>
                </a:spcBef>
                <a:spcAft>
                  <a:spcPts val="0"/>
                </a:spcAft>
                <a:buClr>
                  <a:schemeClr val="dk1"/>
                </a:buClr>
                <a:buSzPts val="1100"/>
                <a:buFont typeface="Arial" panose="020B0604020202020204"/>
                <a:buNone/>
              </a:pPr>
              <a:endParaRPr sz="2100" u="sng">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1200"/>
                </a:spcBef>
                <a:spcAft>
                  <a:spcPts val="0"/>
                </a:spcAft>
                <a:buClr>
                  <a:schemeClr val="dk1"/>
                </a:buClr>
                <a:buSzPts val="2700"/>
                <a:buFont typeface="Trebuchet MS" panose="020B0603020202020204"/>
                <a:buNone/>
              </a:pP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90000"/>
                </a:lnSpc>
                <a:spcBef>
                  <a:spcPts val="0"/>
                </a:spcBef>
                <a:spcAft>
                  <a:spcPts val="0"/>
                </a:spcAft>
                <a:buClr>
                  <a:schemeClr val="dk1"/>
                </a:buClr>
                <a:buSzPts val="2700"/>
                <a:buFont typeface="Trebuchet MS" panose="020B0603020202020204"/>
                <a:buNone/>
              </a:pPr>
              <a:endParaRPr sz="210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cxnSp>
          <p:nvCxnSpPr>
            <p:cNvPr id="833" name="Google Shape;833;g23dbb833e71_4_88"/>
            <p:cNvCxnSpPr/>
            <p:nvPr/>
          </p:nvCxnSpPr>
          <p:spPr>
            <a:xfrm>
              <a:off x="0" y="3253580"/>
              <a:ext cx="105156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834" name="Google Shape;834;g23dbb833e71_4_88"/>
            <p:cNvSpPr/>
            <p:nvPr/>
          </p:nvSpPr>
          <p:spPr>
            <a:xfrm>
              <a:off x="0" y="3253580"/>
              <a:ext cx="10515600" cy="1625700"/>
            </a:xfrm>
            <a:prstGeom prst="rect">
              <a:avLst/>
            </a:prstGeom>
            <a:noFill/>
            <a:ln>
              <a:noFill/>
            </a:ln>
          </p:spPr>
          <p:txBody>
            <a:bodyPr spcFirstLastPara="1" wrap="square" lIns="91425" tIns="91425" rIns="91425" bIns="91425" anchor="ctr" anchorCtr="0">
              <a:noAutofit/>
            </a:bodyPr>
            <a:lstStyle/>
            <a:p>
              <a:pPr marL="355600" lvl="0" indent="0" algn="l" rtl="0">
                <a:lnSpc>
                  <a:spcPct val="115000"/>
                </a:lnSpc>
                <a:spcBef>
                  <a:spcPts val="1200"/>
                </a:spcBef>
                <a:spcAft>
                  <a:spcPts val="0"/>
                </a:spcAft>
                <a:buNone/>
              </a:pPr>
              <a:r>
                <a:rPr lang="en-US" sz="2100">
                  <a:solidFill>
                    <a:schemeClr val="dk1"/>
                  </a:solidFill>
                  <a:latin typeface="Calibri" panose="020F0502020204030204"/>
                  <a:ea typeface="Calibri" panose="020F0502020204030204"/>
                  <a:cs typeface="Calibri" panose="020F0502020204030204"/>
                  <a:sym typeface="Calibri" panose="020F0502020204030204"/>
                </a:rPr>
                <a:t>Boopathy, A. et al. (2020) Proper network interpretability helps adversarial robustness in classification, arXiv.org. Available at:</a:t>
              </a:r>
              <a:r>
                <a:rPr lang="en-US" sz="2100">
                  <a:solidFill>
                    <a:schemeClr val="dk1"/>
                  </a:solidFill>
                  <a:uFill>
                    <a:noFill/>
                  </a:uFill>
                  <a:latin typeface="Calibri" panose="020F0502020204030204"/>
                  <a:ea typeface="Calibri" panose="020F0502020204030204"/>
                  <a:cs typeface="Calibri" panose="020F0502020204030204"/>
                  <a:sym typeface="Calibri" panose="020F0502020204030204"/>
                  <a:hlinkClick r:id="rId2"/>
                </a:rPr>
                <a:t> </a:t>
              </a:r>
              <a:r>
                <a:rPr lang="en-US" sz="2100" u="sng">
                  <a:solidFill>
                    <a:schemeClr val="dk1"/>
                  </a:solidFill>
                  <a:latin typeface="Calibri" panose="020F0502020204030204"/>
                  <a:ea typeface="Calibri" panose="020F0502020204030204"/>
                  <a:cs typeface="Calibri" panose="020F0502020204030204"/>
                  <a:sym typeface="Calibri" panose="020F0502020204030204"/>
                  <a:hlinkClick r:id="rId2"/>
                </a:rPr>
                <a:t>https://arxiv.org/abs/2006.14748</a:t>
              </a:r>
              <a:endParaRPr sz="21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838" name="Shape 838"/>
        <p:cNvGrpSpPr/>
        <p:nvPr/>
      </p:nvGrpSpPr>
      <p:grpSpPr>
        <a:xfrm>
          <a:off x="0" y="0"/>
          <a:ext cx="0" cy="0"/>
          <a:chOff x="0" y="0"/>
          <a:chExt cx="0" cy="0"/>
        </a:xfrm>
      </p:grpSpPr>
      <p:sp>
        <p:nvSpPr>
          <p:cNvPr id="839" name="Google Shape;839;p17"/>
          <p:cNvSpPr txBox="1"/>
          <p:nvPr>
            <p:ph type="title"/>
          </p:nvPr>
        </p:nvSpPr>
        <p:spPr>
          <a:xfrm>
            <a:off x="556846" y="40313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Any other information</a:t>
            </a:r>
            <a:endParaRPr lang="en-US" sz="4000" b="1">
              <a:solidFill>
                <a:schemeClr val="accent5"/>
              </a:solidFill>
            </a:endParaRPr>
          </a:p>
        </p:txBody>
      </p:sp>
      <p:grpSp>
        <p:nvGrpSpPr>
          <p:cNvPr id="840" name="Google Shape;840;p17"/>
          <p:cNvGrpSpPr/>
          <p:nvPr/>
        </p:nvGrpSpPr>
        <p:grpSpPr>
          <a:xfrm>
            <a:off x="839483" y="2081919"/>
            <a:ext cx="10513033" cy="3003723"/>
            <a:chOff x="1283" y="938919"/>
            <a:chExt cx="10513033" cy="3003723"/>
          </a:xfrm>
        </p:grpSpPr>
        <p:sp>
          <p:nvSpPr>
            <p:cNvPr id="841" name="Google Shape;841;p17"/>
            <p:cNvSpPr/>
            <p:nvPr/>
          </p:nvSpPr>
          <p:spPr>
            <a:xfrm>
              <a:off x="1283" y="938919"/>
              <a:ext cx="5006206" cy="300372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7"/>
            <p:cNvSpPr txBox="1"/>
            <p:nvPr/>
          </p:nvSpPr>
          <p:spPr>
            <a:xfrm>
              <a:off x="1283" y="938919"/>
              <a:ext cx="5006206" cy="3003723"/>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Clr>
                  <a:schemeClr val="lt1"/>
                </a:buClr>
                <a:buSzPts val="3800"/>
                <a:buFont typeface="Calibri" panose="020F0502020204030204"/>
                <a:buNone/>
              </a:pPr>
              <a:r>
                <a:rPr lang="en-US" sz="3800" b="0" i="0" u="none" strike="noStrike" cap="none">
                  <a:solidFill>
                    <a:schemeClr val="lt1"/>
                  </a:solidFill>
                  <a:latin typeface="Calibri" panose="020F0502020204030204"/>
                  <a:ea typeface="Calibri" panose="020F0502020204030204"/>
                  <a:cs typeface="Calibri" panose="020F0502020204030204"/>
                  <a:sym typeface="Calibri" panose="020F0502020204030204"/>
                </a:rPr>
                <a:t>Provide any other information you wish to add on.</a:t>
              </a:r>
              <a:endParaRPr sz="3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3" name="Google Shape;843;p17"/>
            <p:cNvSpPr/>
            <p:nvPr/>
          </p:nvSpPr>
          <p:spPr>
            <a:xfrm>
              <a:off x="5508110" y="938919"/>
              <a:ext cx="5006206" cy="3003723"/>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17"/>
            <p:cNvSpPr txBox="1"/>
            <p:nvPr/>
          </p:nvSpPr>
          <p:spPr>
            <a:xfrm>
              <a:off x="5508110" y="938919"/>
              <a:ext cx="5006206" cy="3003723"/>
            </a:xfrm>
            <a:prstGeom prst="rect">
              <a:avLst/>
            </a:prstGeom>
            <a:noFill/>
            <a:ln>
              <a:noFill/>
            </a:ln>
          </p:spPr>
          <p:txBody>
            <a:bodyPr spcFirstLastPara="1" wrap="square" lIns="144775" tIns="144775" rIns="144775" bIns="144775" anchor="ctr" anchorCtr="0">
              <a:noAutofit/>
            </a:bodyPr>
            <a:lstStyle/>
            <a:p>
              <a:pPr marL="0" marR="0" lvl="0" indent="0" algn="ctr" rtl="0">
                <a:lnSpc>
                  <a:spcPct val="90000"/>
                </a:lnSpc>
                <a:spcBef>
                  <a:spcPts val="0"/>
                </a:spcBef>
                <a:spcAft>
                  <a:spcPts val="0"/>
                </a:spcAft>
                <a:buClr>
                  <a:schemeClr val="lt1"/>
                </a:buClr>
                <a:buSzPts val="3800"/>
                <a:buFont typeface="Calibri" panose="020F0502020204030204"/>
                <a:buNone/>
              </a:pPr>
              <a:r>
                <a:rPr lang="en-US" sz="3800" b="0" i="0" u="none" strike="noStrike" cap="none">
                  <a:solidFill>
                    <a:schemeClr val="lt1"/>
                  </a:solidFill>
                  <a:latin typeface="Calibri" panose="020F0502020204030204"/>
                  <a:ea typeface="Calibri" panose="020F0502020204030204"/>
                  <a:cs typeface="Calibri" panose="020F0502020204030204"/>
                  <a:sym typeface="Calibri" panose="020F0502020204030204"/>
                </a:rPr>
                <a:t>Note: Changes can be made in the template, with the consent of the guide for inclusion of any other information.</a:t>
              </a:r>
              <a:endParaRPr sz="3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845" name="Google Shape;845;p17"/>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846" name="Google Shape;846;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name1_name2_name3_name4</a:t>
            </a:r>
            <a:endParaRPr lang="en-US"/>
          </a:p>
        </p:txBody>
      </p:sp>
      <p:sp>
        <p:nvSpPr>
          <p:cNvPr id="847" name="Google Shape;847;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848" name="Google Shape;848;p17"/>
          <p:cNvSpPr txBox="1"/>
          <p:nvPr/>
        </p:nvSpPr>
        <p:spPr>
          <a:xfrm>
            <a:off x="76200" y="100536"/>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Arial" panose="020B0604020202020204"/>
                <a:ea typeface="Arial" panose="020B0604020202020204"/>
                <a:cs typeface="Arial" panose="020B0604020202020204"/>
                <a:sym typeface="Arial" panose="020B0604020202020204"/>
              </a:rPr>
              <a:t>Title of the Project</a:t>
            </a:r>
            <a:endParaRPr lang="en-US" sz="1200" b="0" i="0" u="none" strike="noStrike" cap="none">
              <a:solidFill>
                <a:srgbClr val="888888"/>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853" name="Shape 853"/>
        <p:cNvGrpSpPr/>
        <p:nvPr/>
      </p:nvGrpSpPr>
      <p:grpSpPr>
        <a:xfrm>
          <a:off x="0" y="0"/>
          <a:ext cx="0" cy="0"/>
          <a:chOff x="0" y="0"/>
          <a:chExt cx="0" cy="0"/>
        </a:xfrm>
      </p:grpSpPr>
      <p:sp>
        <p:nvSpPr>
          <p:cNvPr id="854" name="Google Shape;854;p18"/>
          <p:cNvSpPr/>
          <p:nvPr/>
        </p:nvSpPr>
        <p:spPr>
          <a:xfrm>
            <a:off x="4232254" y="2514600"/>
            <a:ext cx="4438073" cy="110799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6600" b="1" i="0" u="none" strike="noStrike" cap="none">
                <a:solidFill>
                  <a:schemeClr val="accent1"/>
                </a:solidFill>
                <a:latin typeface="Arial" panose="020B0604020202020204"/>
                <a:ea typeface="Arial" panose="020B0604020202020204"/>
                <a:cs typeface="Arial" panose="020B0604020202020204"/>
                <a:sym typeface="Arial" panose="020B0604020202020204"/>
              </a:rPr>
              <a:t>Thank You</a:t>
            </a:r>
            <a:endParaRPr lang="en-US" sz="6600" b="1" i="0" u="none" strike="noStrike" cap="none">
              <a:solidFill>
                <a:schemeClr val="accent1"/>
              </a:solidFill>
              <a:latin typeface="Arial" panose="020B0604020202020204"/>
              <a:ea typeface="Arial" panose="020B0604020202020204"/>
              <a:cs typeface="Arial" panose="020B0604020202020204"/>
              <a:sym typeface="Arial" panose="020B0604020202020204"/>
            </a:endParaRPr>
          </a:p>
        </p:txBody>
      </p:sp>
      <p:pic>
        <p:nvPicPr>
          <p:cNvPr id="855" name="Google Shape;855;p18"/>
          <p:cNvPicPr preferRelativeResize="0"/>
          <p:nvPr/>
        </p:nvPicPr>
        <p:blipFill rotWithShape="1">
          <a:blip r:embed="rId1"/>
          <a:srcRect/>
          <a:stretch>
            <a:fillRect/>
          </a:stretch>
        </p:blipFill>
        <p:spPr>
          <a:xfrm>
            <a:off x="10896601" y="0"/>
            <a:ext cx="1295399" cy="1025106"/>
          </a:xfrm>
          <a:prstGeom prst="rect">
            <a:avLst/>
          </a:prstGeom>
          <a:noFill/>
          <a:ln>
            <a:noFill/>
          </a:ln>
        </p:spPr>
      </p:pic>
      <p:sp>
        <p:nvSpPr>
          <p:cNvPr id="856" name="Google Shape;856;p1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name1_name2_name3_name4</a:t>
            </a:r>
            <a:endParaRPr lang="en-US"/>
          </a:p>
        </p:txBody>
      </p:sp>
      <p:sp>
        <p:nvSpPr>
          <p:cNvPr id="857" name="Google Shape;857;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858" name="Google Shape;858;p18"/>
          <p:cNvSpPr txBox="1"/>
          <p:nvPr/>
        </p:nvSpPr>
        <p:spPr>
          <a:xfrm>
            <a:off x="76200" y="100536"/>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Arial" panose="020B0604020202020204"/>
                <a:ea typeface="Arial" panose="020B0604020202020204"/>
                <a:cs typeface="Arial" panose="020B0604020202020204"/>
                <a:sym typeface="Arial" panose="020B0604020202020204"/>
              </a:rPr>
              <a:t>Title of the Project</a:t>
            </a:r>
            <a:endParaRPr lang="en-US" sz="1200" b="0" i="0" u="none" strike="noStrike" cap="none">
              <a:solidFill>
                <a:srgbClr val="888888"/>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g23dbb833e71_5_74"/>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152" name="Google Shape;152;g23dbb833e71_5_74"/>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None/>
            </a:pPr>
            <a:r>
              <a:rPr lang="en-US" sz="2400"/>
              <a:t>The dual black- box attack works in two steps: </a:t>
            </a:r>
            <a:endParaRPr sz="24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Step 1: Using existing decision based attacks such as EA, Sign-OPT and HSJA to generate an adversarial image. </a:t>
            </a:r>
            <a:endParaRPr sz="24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Step 2:  ADV-plugin </a:t>
            </a:r>
            <a:r>
              <a:rPr lang="en-US" sz="2400"/>
              <a:t>manipulating the regular AE to increase the similarity between benign and adversarial explanations.</a:t>
            </a:r>
            <a:endParaRPr sz="24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endParaRPr sz="2400"/>
          </a:p>
        </p:txBody>
      </p:sp>
      <p:pic>
        <p:nvPicPr>
          <p:cNvPr id="153" name="Google Shape;153;g23dbb833e71_5_74"/>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154" name="Google Shape;154;g23dbb833e71_5_74"/>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55" name="Google Shape;155;g23dbb833e71_5_74"/>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56" name="Google Shape;156;g23dbb833e71_5_74"/>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g23dbb833e71_5_83"/>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162" name="Google Shape;162;g23dbb833e71_5_83"/>
          <p:cNvSpPr txBox="1"/>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1000"/>
              </a:spcBef>
              <a:spcAft>
                <a:spcPts val="0"/>
              </a:spcAft>
              <a:buClr>
                <a:schemeClr val="dk1"/>
              </a:buClr>
              <a:buSzPct val="117000"/>
              <a:buNone/>
            </a:pPr>
            <a:r>
              <a:rPr lang="en-US" sz="2400"/>
              <a:t>S</a:t>
            </a:r>
            <a:r>
              <a:rPr lang="en-US" sz="2400"/>
              <a:t>tep 1:</a:t>
            </a:r>
            <a:endParaRPr sz="2400"/>
          </a:p>
          <a:p>
            <a:pPr marL="0" lvl="0" indent="0" algn="l" rtl="0">
              <a:lnSpc>
                <a:spcPct val="90000"/>
              </a:lnSpc>
              <a:spcBef>
                <a:spcPts val="1000"/>
              </a:spcBef>
              <a:spcAft>
                <a:spcPts val="0"/>
              </a:spcAft>
              <a:buClr>
                <a:schemeClr val="dk1"/>
              </a:buClr>
              <a:buSzPct val="117000"/>
              <a:buNone/>
            </a:pPr>
            <a:endParaRPr sz="2400"/>
          </a:p>
          <a:p>
            <a:pPr marL="0" lvl="0" indent="0" algn="l" rtl="0">
              <a:lnSpc>
                <a:spcPct val="90000"/>
              </a:lnSpc>
              <a:spcBef>
                <a:spcPts val="1000"/>
              </a:spcBef>
              <a:spcAft>
                <a:spcPts val="0"/>
              </a:spcAft>
              <a:buClr>
                <a:schemeClr val="dk1"/>
              </a:buClr>
              <a:buSzPct val="117000"/>
              <a:buNone/>
            </a:pPr>
            <a:r>
              <a:rPr lang="en-US" sz="2400"/>
              <a:t>Crafting regular AE, can be completed by number of existing methods, such as EA, Sign-opt and HSJA.</a:t>
            </a:r>
            <a:endParaRPr sz="2400"/>
          </a:p>
          <a:p>
            <a:pPr marL="0" lvl="0" indent="0" algn="l" rtl="0">
              <a:lnSpc>
                <a:spcPct val="90000"/>
              </a:lnSpc>
              <a:spcBef>
                <a:spcPts val="1000"/>
              </a:spcBef>
              <a:spcAft>
                <a:spcPts val="0"/>
              </a:spcAft>
              <a:buClr>
                <a:schemeClr val="dk1"/>
              </a:buClr>
              <a:buSzPct val="117000"/>
              <a:buNone/>
            </a:pPr>
            <a:r>
              <a:rPr lang="en-US" sz="2400"/>
              <a:t>These methods starts with adversarial image that classified to the target class and continuously reduces the distance between the benign and the adversarial images and also maintaining the effectiveness of AE.</a:t>
            </a:r>
            <a:endParaRPr sz="2400"/>
          </a:p>
          <a:p>
            <a:pPr marL="0" lvl="0" indent="0" algn="l" rtl="0">
              <a:lnSpc>
                <a:spcPct val="90000"/>
              </a:lnSpc>
              <a:spcBef>
                <a:spcPts val="1000"/>
              </a:spcBef>
              <a:spcAft>
                <a:spcPts val="0"/>
              </a:spcAft>
              <a:buClr>
                <a:schemeClr val="dk1"/>
              </a:buClr>
              <a:buSzPct val="117000"/>
              <a:buNone/>
            </a:pPr>
            <a:endParaRPr sz="2400"/>
          </a:p>
          <a:p>
            <a:pPr marL="0" lvl="0" indent="0" algn="l" rtl="0">
              <a:lnSpc>
                <a:spcPct val="90000"/>
              </a:lnSpc>
              <a:spcBef>
                <a:spcPts val="1000"/>
              </a:spcBef>
              <a:spcAft>
                <a:spcPts val="0"/>
              </a:spcAft>
              <a:buClr>
                <a:schemeClr val="dk1"/>
              </a:buClr>
              <a:buSzPct val="117000"/>
              <a:buNone/>
            </a:pPr>
            <a:r>
              <a:rPr lang="en-US" sz="2400"/>
              <a:t>Evolutionary Attack(EA):</a:t>
            </a:r>
            <a:endParaRPr sz="2400"/>
          </a:p>
          <a:p>
            <a:pPr marL="0" lvl="0" indent="0" algn="l" rtl="0">
              <a:lnSpc>
                <a:spcPct val="90000"/>
              </a:lnSpc>
              <a:spcBef>
                <a:spcPts val="1000"/>
              </a:spcBef>
              <a:spcAft>
                <a:spcPts val="0"/>
              </a:spcAft>
              <a:buClr>
                <a:schemeClr val="dk1"/>
              </a:buClr>
              <a:buSzPct val="117000"/>
              <a:buNone/>
            </a:pPr>
            <a:endParaRPr sz="2400"/>
          </a:p>
          <a:p>
            <a:pPr marL="0" lvl="0" indent="0" algn="l" rtl="0">
              <a:lnSpc>
                <a:spcPct val="90000"/>
              </a:lnSpc>
              <a:spcBef>
                <a:spcPts val="1000"/>
              </a:spcBef>
              <a:spcAft>
                <a:spcPts val="0"/>
              </a:spcAft>
              <a:buClr>
                <a:schemeClr val="dk1"/>
              </a:buClr>
              <a:buSzPct val="117000"/>
              <a:buNone/>
            </a:pPr>
            <a:r>
              <a:rPr lang="en-US" sz="2400"/>
              <a:t>The paper we referred for this attack “Efficient Decision-based Black-box Adversarial Attacks on Face Recognition”.</a:t>
            </a:r>
            <a:endParaRPr sz="2400"/>
          </a:p>
          <a:p>
            <a:pPr marL="0" lvl="0" indent="0" algn="l" rtl="0">
              <a:lnSpc>
                <a:spcPct val="90000"/>
              </a:lnSpc>
              <a:spcBef>
                <a:spcPts val="1000"/>
              </a:spcBef>
              <a:spcAft>
                <a:spcPts val="0"/>
              </a:spcAft>
              <a:buClr>
                <a:schemeClr val="dk1"/>
              </a:buClr>
              <a:buSzPct val="117000"/>
              <a:buNone/>
            </a:pPr>
            <a:endParaRPr sz="2400"/>
          </a:p>
        </p:txBody>
      </p:sp>
      <p:pic>
        <p:nvPicPr>
          <p:cNvPr id="163" name="Google Shape;163;g23dbb833e71_5_83"/>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164" name="Google Shape;164;g23dbb833e71_5_83"/>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65" name="Google Shape;165;g23dbb833e71_5_83"/>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66" name="Google Shape;166;g23dbb833e71_5_83"/>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g23dbb833e71_5_92"/>
          <p:cNvSpPr txBox="1"/>
          <p:nvPr>
            <p:ph type="title"/>
          </p:nvPr>
        </p:nvSpPr>
        <p:spPr>
          <a:xfrm>
            <a:off x="838200" y="532457"/>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5"/>
              </a:buClr>
              <a:buSzPts val="4000"/>
              <a:buFont typeface="Calibri" panose="020F0502020204030204"/>
              <a:buNone/>
            </a:pPr>
            <a:r>
              <a:rPr lang="en-US" sz="4000" b="1">
                <a:solidFill>
                  <a:schemeClr val="accent5"/>
                </a:solidFill>
              </a:rPr>
              <a:t>DUAL BLACK-BOX ATTACKS</a:t>
            </a:r>
            <a:endParaRPr lang="en-US" sz="4000" b="1">
              <a:solidFill>
                <a:schemeClr val="accent5"/>
              </a:solidFill>
            </a:endParaRPr>
          </a:p>
        </p:txBody>
      </p:sp>
      <p:sp>
        <p:nvSpPr>
          <p:cNvPr id="172" name="Google Shape;172;g23dbb833e71_5_92"/>
          <p:cNvSpPr txBox="1"/>
          <p:nvPr>
            <p:ph type="body" idx="1"/>
          </p:nvPr>
        </p:nvSpPr>
        <p:spPr>
          <a:xfrm>
            <a:off x="241450" y="1320675"/>
            <a:ext cx="11812800" cy="50358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90000"/>
              </a:lnSpc>
              <a:spcBef>
                <a:spcPts val="1000"/>
              </a:spcBef>
              <a:spcAft>
                <a:spcPts val="0"/>
              </a:spcAft>
              <a:buClr>
                <a:schemeClr val="dk1"/>
              </a:buClr>
              <a:buSzPct val="32000"/>
              <a:buNone/>
            </a:pPr>
            <a:endParaRPr sz="8800"/>
          </a:p>
          <a:p>
            <a:pPr marL="0" lvl="0" indent="0" algn="l" rtl="0">
              <a:lnSpc>
                <a:spcPct val="90000"/>
              </a:lnSpc>
              <a:spcBef>
                <a:spcPts val="1000"/>
              </a:spcBef>
              <a:spcAft>
                <a:spcPts val="0"/>
              </a:spcAft>
              <a:buClr>
                <a:schemeClr val="dk1"/>
              </a:buClr>
              <a:buSzPct val="32000"/>
              <a:buNone/>
            </a:pPr>
            <a:r>
              <a:rPr lang="en-US" sz="8800"/>
              <a:t>Paper 1: Efficient Decision-based Black-box Adversarial Attacks on Face Recognition</a:t>
            </a:r>
            <a:endParaRPr sz="8800"/>
          </a:p>
          <a:p>
            <a:pPr marL="0" lvl="0" indent="0" algn="l" rtl="0">
              <a:lnSpc>
                <a:spcPct val="90000"/>
              </a:lnSpc>
              <a:spcBef>
                <a:spcPts val="1000"/>
              </a:spcBef>
              <a:spcAft>
                <a:spcPts val="0"/>
              </a:spcAft>
              <a:buClr>
                <a:schemeClr val="dk1"/>
              </a:buClr>
              <a:buSzPts val="275"/>
              <a:buNone/>
            </a:pPr>
            <a:r>
              <a:rPr lang="en-US" sz="8800"/>
              <a:t>Authors:  Yinpeng Dong , Hang Su , Baoyuan Wu , Zhifeng Li , Wei Liu , Tong Zhang , Jun Zhu.</a:t>
            </a:r>
            <a:endParaRPr sz="8800"/>
          </a:p>
          <a:p>
            <a:pPr marL="0" lvl="0" indent="0" algn="l" rtl="0">
              <a:lnSpc>
                <a:spcPct val="90000"/>
              </a:lnSpc>
              <a:spcBef>
                <a:spcPts val="1000"/>
              </a:spcBef>
              <a:spcAft>
                <a:spcPts val="0"/>
              </a:spcAft>
              <a:buClr>
                <a:schemeClr val="dk1"/>
              </a:buClr>
              <a:buSzPts val="275"/>
              <a:buNone/>
            </a:pPr>
            <a:r>
              <a:rPr lang="en-US" sz="8800"/>
              <a:t>Conference: Computer Vision and Pattern Recognition. </a:t>
            </a:r>
            <a:endParaRPr sz="8800"/>
          </a:p>
          <a:p>
            <a:pPr marL="0" lvl="0" indent="0" algn="l" rtl="0">
              <a:lnSpc>
                <a:spcPct val="90000"/>
              </a:lnSpc>
              <a:spcBef>
                <a:spcPts val="1000"/>
              </a:spcBef>
              <a:spcAft>
                <a:spcPts val="0"/>
              </a:spcAft>
              <a:buClr>
                <a:schemeClr val="dk1"/>
              </a:buClr>
              <a:buSzPts val="275"/>
              <a:buNone/>
            </a:pPr>
            <a:r>
              <a:rPr lang="en-US" sz="8800"/>
              <a:t>Year of Publication: 2019</a:t>
            </a:r>
            <a:endParaRPr sz="8800"/>
          </a:p>
          <a:p>
            <a:pPr marL="0" lvl="0" indent="0" algn="l" rtl="0">
              <a:lnSpc>
                <a:spcPct val="90000"/>
              </a:lnSpc>
              <a:spcBef>
                <a:spcPts val="1000"/>
              </a:spcBef>
              <a:spcAft>
                <a:spcPts val="0"/>
              </a:spcAft>
              <a:buClr>
                <a:schemeClr val="dk1"/>
              </a:buClr>
              <a:buSzPts val="275"/>
              <a:buNone/>
            </a:pPr>
            <a:r>
              <a:rPr lang="en-US" sz="8800"/>
              <a:t>Dataset: Labeled Face in wild (LFW) and MegaFace.</a:t>
            </a:r>
            <a:endParaRPr sz="8800"/>
          </a:p>
          <a:p>
            <a:pPr marL="0" lvl="0" indent="0" algn="l" rtl="0">
              <a:lnSpc>
                <a:spcPct val="90000"/>
              </a:lnSpc>
              <a:spcBef>
                <a:spcPts val="1000"/>
              </a:spcBef>
              <a:spcAft>
                <a:spcPts val="0"/>
              </a:spcAft>
              <a:buClr>
                <a:schemeClr val="dk1"/>
              </a:buClr>
              <a:buSzPts val="275"/>
              <a:buNone/>
            </a:pPr>
            <a:endParaRPr sz="8800"/>
          </a:p>
          <a:p>
            <a:pPr marL="0" lvl="0" indent="0" algn="l" rtl="0">
              <a:lnSpc>
                <a:spcPct val="90000"/>
              </a:lnSpc>
              <a:spcBef>
                <a:spcPts val="1000"/>
              </a:spcBef>
              <a:spcAft>
                <a:spcPts val="0"/>
              </a:spcAft>
              <a:buClr>
                <a:schemeClr val="dk1"/>
              </a:buClr>
              <a:buSzPts val="275"/>
              <a:buNone/>
            </a:pPr>
            <a:r>
              <a:rPr lang="en-US" sz="8800"/>
              <a:t>Problems addressed:  </a:t>
            </a:r>
            <a:endParaRPr sz="8800"/>
          </a:p>
          <a:p>
            <a:pPr marL="457200" lvl="0" indent="-368300" algn="l" rtl="0">
              <a:lnSpc>
                <a:spcPct val="90000"/>
              </a:lnSpc>
              <a:spcBef>
                <a:spcPts val="1000"/>
              </a:spcBef>
              <a:spcAft>
                <a:spcPts val="0"/>
              </a:spcAft>
              <a:buSzPct val="100000"/>
              <a:buAutoNum type="arabicPeriod"/>
            </a:pPr>
            <a:r>
              <a:rPr lang="en-US" sz="8800"/>
              <a:t>Existing attack methods for face recognition are mainly based on the white-box scenario, where the internal structure of system is being attacked, which impractical in real-world cases, when the attackers cannot get access to the model details.</a:t>
            </a:r>
            <a:endParaRPr sz="8800"/>
          </a:p>
          <a:p>
            <a:pPr marL="457200" lvl="0" indent="-368300" algn="l" rtl="0">
              <a:lnSpc>
                <a:spcPct val="90000"/>
              </a:lnSpc>
              <a:spcBef>
                <a:spcPts val="0"/>
              </a:spcBef>
              <a:spcAft>
                <a:spcPts val="0"/>
              </a:spcAft>
              <a:buSzPct val="100000"/>
              <a:buAutoNum type="arabicPeriod"/>
            </a:pPr>
            <a:r>
              <a:rPr lang="en-US" sz="8800"/>
              <a:t>Several methods have been proposed to perform decision-based black-box attacks, they lack efficiency in sense that they usually require tremendous number of queries, or get large perturbation given a limited budget of queries.</a:t>
            </a:r>
            <a:endParaRPr sz="8800"/>
          </a:p>
          <a:p>
            <a:pPr marL="0" lvl="0" indent="0" algn="l" rtl="0">
              <a:lnSpc>
                <a:spcPct val="90000"/>
              </a:lnSpc>
              <a:spcBef>
                <a:spcPts val="1000"/>
              </a:spcBef>
              <a:spcAft>
                <a:spcPts val="0"/>
              </a:spcAft>
              <a:buClr>
                <a:schemeClr val="dk1"/>
              </a:buClr>
              <a:buSzPts val="275"/>
              <a:buNone/>
            </a:pPr>
            <a:endParaRPr sz="88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46000"/>
              <a:buNone/>
            </a:pPr>
            <a:endParaRPr sz="2400"/>
          </a:p>
          <a:p>
            <a:pPr marL="0" lvl="0" indent="0" algn="l" rtl="0">
              <a:lnSpc>
                <a:spcPct val="90000"/>
              </a:lnSpc>
              <a:spcBef>
                <a:spcPts val="1000"/>
              </a:spcBef>
              <a:spcAft>
                <a:spcPts val="0"/>
              </a:spcAft>
              <a:buClr>
                <a:schemeClr val="dk1"/>
              </a:buClr>
              <a:buSzPct val="117000"/>
              <a:buNone/>
            </a:pPr>
            <a:endParaRPr sz="2400"/>
          </a:p>
        </p:txBody>
      </p:sp>
      <p:pic>
        <p:nvPicPr>
          <p:cNvPr id="173" name="Google Shape;173;g23dbb833e71_5_92"/>
          <p:cNvPicPr preferRelativeResize="0"/>
          <p:nvPr/>
        </p:nvPicPr>
        <p:blipFill rotWithShape="1">
          <a:blip r:embed="rId1"/>
          <a:srcRect/>
          <a:stretch>
            <a:fillRect/>
          </a:stretch>
        </p:blipFill>
        <p:spPr>
          <a:xfrm>
            <a:off x="10896601" y="35156"/>
            <a:ext cx="1295399" cy="1025106"/>
          </a:xfrm>
          <a:prstGeom prst="rect">
            <a:avLst/>
          </a:prstGeom>
          <a:noFill/>
          <a:ln>
            <a:noFill/>
          </a:ln>
        </p:spPr>
      </p:pic>
      <p:sp>
        <p:nvSpPr>
          <p:cNvPr id="174" name="Google Shape;174;g23dbb833e71_5_92"/>
          <p:cNvSpPr txBox="1"/>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75" name="Google Shape;175;g23dbb833e71_5_92"/>
          <p:cNvSpPr txBox="1"/>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Dhanalakshmi_Hamsini_Ishika_Bhavana</a:t>
            </a:r>
            <a:endParaRPr lang="en-US"/>
          </a:p>
        </p:txBody>
      </p:sp>
      <p:sp>
        <p:nvSpPr>
          <p:cNvPr id="176" name="Google Shape;176;g23dbb833e71_5_92"/>
          <p:cNvSpPr txBox="1"/>
          <p:nvPr/>
        </p:nvSpPr>
        <p:spPr>
          <a:xfrm>
            <a:off x="76200" y="100525"/>
            <a:ext cx="49641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rPr>
              <a:t>BLACK BOX ATTACKS ON INTERPRETABLE DEEPFAKE GANs</a:t>
            </a:r>
            <a:endParaRPr lang="en-US" sz="1200">
              <a:solidFill>
                <a:srgbClr val="888888"/>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29128</Words>
  <Application>WPS Presentation</Application>
  <PresentationFormat/>
  <Paragraphs>1034</Paragraphs>
  <Slides>65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Arial</vt:lpstr>
      <vt:lpstr>SimSun</vt:lpstr>
      <vt:lpstr>Wingdings</vt:lpstr>
      <vt:lpstr>Arial</vt:lpstr>
      <vt:lpstr>Calibri</vt:lpstr>
      <vt:lpstr>Trebuchet MS</vt:lpstr>
      <vt:lpstr>Noto Sans Symbols</vt:lpstr>
      <vt:lpstr>Segoe Print</vt:lpstr>
      <vt:lpstr>Microsoft YaHei</vt:lpstr>
      <vt:lpstr>Arial Unicode MS</vt:lpstr>
      <vt:lpstr>Office Theme</vt:lpstr>
      <vt:lpstr>PowerPoint 演示文稿</vt:lpstr>
      <vt:lpstr>Outline</vt:lpstr>
      <vt:lpstr>Abstract and Scope</vt:lpstr>
      <vt:lpstr>Abstract and Scope</vt:lpstr>
      <vt:lpstr>Problem Statement</vt:lpstr>
      <vt:lpstr>Literature Survey</vt:lpstr>
      <vt:lpstr>DUAL BLACK-BOX ATTACKS</vt:lpstr>
      <vt:lpstr>DUAL BLACK-BOX ATTACKS</vt:lpstr>
      <vt:lpstr>DUAL BLACK-BOX ATTACKS</vt:lpstr>
      <vt:lpstr>DUAL BLACK-BOX ATTACKS</vt:lpstr>
      <vt:lpstr>DUAL BLACK-BOX ATTACKS</vt:lpstr>
      <vt:lpstr>DUAL BLACK-BOX ATTACKS</vt:lpstr>
      <vt:lpstr>DUAL BLACK-BOX ATTACKS</vt:lpstr>
      <vt:lpstr>GAN [GENERATIVE ADVERSARIAL NETWORK]</vt:lpstr>
      <vt:lpstr>GAN </vt:lpstr>
      <vt:lpstr>GAN </vt:lpstr>
      <vt:lpstr>GAN </vt:lpstr>
      <vt:lpstr>GAN </vt:lpstr>
      <vt:lpstr>GAN </vt:lpstr>
      <vt:lpstr>GAN </vt:lpstr>
      <vt:lpstr>GAN </vt:lpstr>
      <vt:lpstr>GAN </vt:lpstr>
      <vt:lpstr>GAN </vt:lpstr>
      <vt:lpstr>GAN </vt:lpstr>
      <vt:lpstr>GAN </vt:lpstr>
      <vt:lpstr>GAN </vt:lpstr>
      <vt:lpstr>GAN </vt:lpstr>
      <vt:lpstr>GAN </vt:lpstr>
      <vt:lpstr>GAN </vt:lpstr>
      <vt:lpstr>GAN </vt:lpstr>
      <vt:lpstr>INTERPRETERS</vt:lpstr>
      <vt:lpstr>INTERPRETERS</vt:lpstr>
      <vt:lpstr>INTERPRETERS</vt:lpstr>
      <vt:lpstr>INTERPRETERS</vt:lpstr>
      <vt:lpstr>INTERPRETERS</vt:lpstr>
      <vt:lpstr>INTERPRETERS</vt:lpstr>
      <vt:lpstr>INTERPRETERS </vt:lpstr>
      <vt:lpstr>DEFENSE</vt:lpstr>
      <vt:lpstr>DEFENSE</vt:lpstr>
      <vt:lpstr>DEFENSE</vt:lpstr>
      <vt:lpstr>DEFENSE</vt:lpstr>
      <vt:lpstr>Suggestions from Review - 3</vt:lpstr>
      <vt:lpstr>Design Constraints, Assumptions &amp; Dependencies</vt:lpstr>
      <vt:lpstr>Design Details</vt:lpstr>
      <vt:lpstr>Proposed Methodology / Approach</vt:lpstr>
      <vt:lpstr>Architecture</vt:lpstr>
      <vt:lpstr>Architecture</vt:lpstr>
      <vt:lpstr>Architecture</vt:lpstr>
      <vt:lpstr>ARCHITECTURE</vt:lpstr>
      <vt:lpstr>ARCHITECTURE</vt:lpstr>
      <vt:lpstr>SIGN-OPT</vt:lpstr>
      <vt:lpstr>SIGN-OPT</vt:lpstr>
      <vt:lpstr>SIGN-OPT</vt:lpstr>
      <vt:lpstr>SIGN-OPT</vt:lpstr>
      <vt:lpstr>SIGN-OPT</vt:lpstr>
      <vt:lpstr>SIGN-OPT</vt:lpstr>
      <vt:lpstr>SIGN-OPT</vt:lpstr>
      <vt:lpstr>Project Progress</vt:lpstr>
      <vt:lpstr>Summary of work done in Capstone Phase-1</vt:lpstr>
      <vt:lpstr>Project Plan for Capstone Phase-2</vt:lpstr>
      <vt:lpstr>References</vt:lpstr>
      <vt:lpstr>References</vt:lpstr>
      <vt:lpstr>References</vt:lpstr>
      <vt:lpstr>Any other information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account</dc:creator>
  <cp:lastModifiedBy>bhava</cp:lastModifiedBy>
  <cp:revision>2</cp:revision>
  <dcterms:created xsi:type="dcterms:W3CDTF">2023-05-03T09:54:18Z</dcterms:created>
  <dcterms:modified xsi:type="dcterms:W3CDTF">2023-05-03T10:02:03Z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51A1A612BA3A4DBEB24AE70F1CF415DD</vt:lpwstr>
  </property>
  <property fmtid="{D5CDD505-2E9C-101B-9397-08002B2CF9AE}" pid="3" name="KSOProductBuildVer">
    <vt:lpwstr>1033-11.2.0.11537</vt:lpwstr>
  </property>
</Properties>
</file>